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1" r:id="rId4"/>
    <p:sldMasterId id="2147483693" r:id="rId5"/>
    <p:sldMasterId id="2147483710" r:id="rId6"/>
    <p:sldMasterId id="2147483722" r:id="rId7"/>
    <p:sldMasterId id="2147483737" r:id="rId8"/>
    <p:sldMasterId id="2147483748" r:id="rId9"/>
    <p:sldMasterId id="2147483771" r:id="rId10"/>
  </p:sldMasterIdLst>
  <p:notesMasterIdLst>
    <p:notesMasterId r:id="rId27"/>
  </p:notesMasterIdLst>
  <p:sldIdLst>
    <p:sldId id="838839864" r:id="rId11"/>
    <p:sldId id="3671" r:id="rId12"/>
    <p:sldId id="3663" r:id="rId13"/>
    <p:sldId id="3668" r:id="rId14"/>
    <p:sldId id="313" r:id="rId15"/>
    <p:sldId id="316" r:id="rId16"/>
    <p:sldId id="321" r:id="rId17"/>
    <p:sldId id="325" r:id="rId18"/>
    <p:sldId id="838839862" r:id="rId19"/>
    <p:sldId id="838839865" r:id="rId20"/>
    <p:sldId id="838839855" r:id="rId21"/>
    <p:sldId id="838839868" r:id="rId22"/>
    <p:sldId id="838839867" r:id="rId23"/>
    <p:sldId id="838839869" r:id="rId24"/>
    <p:sldId id="273"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16F52125-E8B2-4CC8-98D9-D11EC9B04106}">
          <p14:sldIdLst>
            <p14:sldId id="838839864"/>
          </p14:sldIdLst>
        </p14:section>
        <p14:section name="Title Slides" id="{27B76722-9225-47E8-B861-A161B1196741}">
          <p14:sldIdLst>
            <p14:sldId id="3671"/>
            <p14:sldId id="3663"/>
            <p14:sldId id="3668"/>
            <p14:sldId id="313"/>
            <p14:sldId id="316"/>
            <p14:sldId id="321"/>
            <p14:sldId id="325"/>
            <p14:sldId id="838839862"/>
          </p14:sldIdLst>
        </p14:section>
        <p14:section name="Context Setting" id="{52C311CE-F7F8-44EA-9DDB-3143C2F106A9}">
          <p14:sldIdLst>
            <p14:sldId id="838839865"/>
            <p14:sldId id="838839855"/>
            <p14:sldId id="838839868"/>
            <p14:sldId id="838839867"/>
            <p14:sldId id="838839869"/>
          </p14:sldIdLst>
        </p14:section>
        <p14:section name="Outro" id="{497157FD-DBA8-48D0-ABA6-B6A21FAA60C7}">
          <p14:sldIdLst>
            <p14:sldId id="273"/>
            <p14:sldId id="272"/>
          </p14:sldIdLst>
        </p14:section>
      </p14:sectionLst>
    </p:ext>
    <p:ext uri="{EFAFB233-063F-42B5-8137-9DF3F51BA10A}">
      <p15:sldGuideLst xmlns:p15="http://schemas.microsoft.com/office/powerpoint/2012/main">
        <p15:guide id="1" orient="horz" pos="323" userDrawn="1">
          <p15:clr>
            <a:srgbClr val="A4A3A4"/>
          </p15:clr>
        </p15:guide>
        <p15:guide id="2" pos="347" userDrawn="1">
          <p15:clr>
            <a:srgbClr val="A4A3A4"/>
          </p15:clr>
        </p15:guide>
        <p15:guide id="3" orient="horz" pos="3974" userDrawn="1">
          <p15:clr>
            <a:srgbClr val="A4A3A4"/>
          </p15:clr>
        </p15:guide>
        <p15:guide id="4" pos="7355" userDrawn="1">
          <p15:clr>
            <a:srgbClr val="A4A3A4"/>
          </p15:clr>
        </p15:guide>
        <p15:guide id="5" pos="3840" userDrawn="1">
          <p15:clr>
            <a:srgbClr val="A4A3A4"/>
          </p15:clr>
        </p15:guide>
        <p15:guide id="6" orient="horz" pos="935" userDrawn="1">
          <p15:clr>
            <a:srgbClr val="A4A3A4"/>
          </p15:clr>
        </p15:guide>
        <p15:guide id="7" orient="horz" pos="3634" userDrawn="1">
          <p15:clr>
            <a:srgbClr val="A4A3A4"/>
          </p15:clr>
        </p15:guide>
        <p15:guide id="8" pos="869" userDrawn="1">
          <p15:clr>
            <a:srgbClr val="A4A3A4"/>
          </p15:clr>
        </p15:guide>
        <p15:guide id="9" pos="529" userDrawn="1">
          <p15:clr>
            <a:srgbClr val="A4A3A4"/>
          </p15:clr>
        </p15:guide>
        <p15:guide id="10" orient="horz" pos="2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28E0F6-491C-F27E-A461-A8539C16CFED}" name="Emmanuel Ewah - Innovate UK UKRI" initials="EEIUU" userId="S::Emmanuel.Ewah@iuk.ukri.org::fcd70d5a-6171-4564-a93a-67fc2a06f50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ie Mckee - UKRI INNOVATEUK" initials="KI" lastIdx="2" clrIdx="0">
    <p:extLst>
      <p:ext uri="{19B8F6BF-5375-455C-9EA6-DF929625EA0E}">
        <p15:presenceInfo xmlns:p15="http://schemas.microsoft.com/office/powerpoint/2012/main" userId="S::katie.mckee@innovateuk.ukri.org::4aec8c54-bb07-4668-9878-37a6df4f68f9" providerId="AD"/>
      </p:ext>
    </p:extLst>
  </p:cmAuthor>
  <p:cmAuthor id="2" name="Hayley Brace" initials="" lastIdx="1" clrIdx="1"/>
  <p:cmAuthor id="3" name="Izzie Finley-Day - Innovate UK UKRI" initials="IFDIUU" lastIdx="1" clrIdx="2">
    <p:extLst>
      <p:ext uri="{19B8F6BF-5375-455C-9EA6-DF929625EA0E}">
        <p15:presenceInfo xmlns:p15="http://schemas.microsoft.com/office/powerpoint/2012/main" userId="S::Izzie.Finley-Day@iuk.ukri.org::3e750480-b6eb-4fb0-b8c7-90421874fe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D62"/>
    <a:srgbClr val="EBA5E9"/>
    <a:srgbClr val="E077DE"/>
    <a:srgbClr val="F3C7B3"/>
    <a:srgbClr val="FFEAA7"/>
    <a:srgbClr val="BE2BBB"/>
    <a:srgbClr val="000000"/>
    <a:srgbClr val="FEFCFE"/>
    <a:srgbClr val="8A199C"/>
    <a:srgbClr val="1E48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D35443-FE76-4456-B4F0-0E5C68DBB7D8}" v="75" dt="2024-04-10T07:53:18.7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232" y="72"/>
      </p:cViewPr>
      <p:guideLst>
        <p:guide orient="horz" pos="323"/>
        <p:guide pos="347"/>
        <p:guide orient="horz" pos="3974"/>
        <p:guide pos="7355"/>
        <p:guide pos="3840"/>
        <p:guide orient="horz" pos="935"/>
        <p:guide orient="horz" pos="3634"/>
        <p:guide pos="869"/>
        <p:guide pos="529"/>
        <p:guide orient="horz" pos="2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DBF948-45B0-41FE-85FB-ED0569DC027C}"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en-GB"/>
        </a:p>
      </dgm:t>
    </dgm:pt>
    <dgm:pt modelId="{2E164F7D-D605-4246-AD05-82AA2FFED558}">
      <dgm:prSet phldrT="[Text]"/>
      <dgm:spPr>
        <a:solidFill>
          <a:schemeClr val="accent1">
            <a:lumMod val="50000"/>
          </a:schemeClr>
        </a:solidFill>
      </dgm:spPr>
      <dgm:t>
        <a:bodyPr/>
        <a:lstStyle/>
        <a:p>
          <a:r>
            <a:rPr lang="en-GB"/>
            <a:t>Cost barriers</a:t>
          </a:r>
        </a:p>
      </dgm:t>
    </dgm:pt>
    <dgm:pt modelId="{D2AF730D-6315-4A00-8DFA-93FE9B22F651}" type="parTrans" cxnId="{9297CD2E-FEE5-46C6-9CD4-90C37F073E32}">
      <dgm:prSet/>
      <dgm:spPr/>
      <dgm:t>
        <a:bodyPr/>
        <a:lstStyle/>
        <a:p>
          <a:endParaRPr lang="en-GB"/>
        </a:p>
      </dgm:t>
    </dgm:pt>
    <dgm:pt modelId="{731EB6E3-7DE3-4FC6-9141-0BF6E7ACEF34}" type="sibTrans" cxnId="{9297CD2E-FEE5-46C6-9CD4-90C37F073E32}">
      <dgm:prSet/>
      <dgm:spPr/>
      <dgm:t>
        <a:bodyPr/>
        <a:lstStyle/>
        <a:p>
          <a:endParaRPr lang="en-GB"/>
        </a:p>
      </dgm:t>
    </dgm:pt>
    <dgm:pt modelId="{C17A33AC-00D7-4E1A-ACB7-25BBA82272D5}">
      <dgm:prSet phldrT="[Text]"/>
      <dgm:spPr>
        <a:solidFill>
          <a:schemeClr val="accent1">
            <a:lumMod val="40000"/>
            <a:lumOff val="60000"/>
          </a:schemeClr>
        </a:solidFill>
      </dgm:spPr>
      <dgm:t>
        <a:bodyPr/>
        <a:lstStyle/>
        <a:p>
          <a:r>
            <a:rPr lang="en-GB"/>
            <a:t>Uncertainty of ROI</a:t>
          </a:r>
        </a:p>
      </dgm:t>
    </dgm:pt>
    <dgm:pt modelId="{71FCA50B-328B-459E-A3E9-2F9288B6069C}" type="parTrans" cxnId="{AAB0F0FE-3D2C-4A39-AB72-2A029DE9ADE9}">
      <dgm:prSet/>
      <dgm:spPr/>
      <dgm:t>
        <a:bodyPr/>
        <a:lstStyle/>
        <a:p>
          <a:endParaRPr lang="en-GB"/>
        </a:p>
      </dgm:t>
    </dgm:pt>
    <dgm:pt modelId="{36B5FD2B-B711-4425-B6B9-F0C8D72BE430}" type="sibTrans" cxnId="{AAB0F0FE-3D2C-4A39-AB72-2A029DE9ADE9}">
      <dgm:prSet/>
      <dgm:spPr/>
      <dgm:t>
        <a:bodyPr/>
        <a:lstStyle/>
        <a:p>
          <a:endParaRPr lang="en-GB"/>
        </a:p>
      </dgm:t>
    </dgm:pt>
    <dgm:pt modelId="{4340D0CB-B54A-4D9D-BD45-A8E542028DBA}">
      <dgm:prSet phldrT="[Text]"/>
      <dgm:spPr>
        <a:solidFill>
          <a:schemeClr val="accent1">
            <a:lumMod val="20000"/>
            <a:lumOff val="80000"/>
          </a:schemeClr>
        </a:solidFill>
      </dgm:spPr>
      <dgm:t>
        <a:bodyPr/>
        <a:lstStyle/>
        <a:p>
          <a:r>
            <a:rPr lang="en-GB"/>
            <a:t>Skill gaps</a:t>
          </a:r>
        </a:p>
      </dgm:t>
    </dgm:pt>
    <dgm:pt modelId="{C415F2F3-2574-4ED2-9CB4-FAF4B262DE11}" type="parTrans" cxnId="{745D39EA-3658-4627-997C-7217B2D2DC6A}">
      <dgm:prSet/>
      <dgm:spPr/>
      <dgm:t>
        <a:bodyPr/>
        <a:lstStyle/>
        <a:p>
          <a:endParaRPr lang="en-GB"/>
        </a:p>
      </dgm:t>
    </dgm:pt>
    <dgm:pt modelId="{19861CA2-5395-44AC-9EBF-683AF8508D97}" type="sibTrans" cxnId="{745D39EA-3658-4627-997C-7217B2D2DC6A}">
      <dgm:prSet/>
      <dgm:spPr/>
      <dgm:t>
        <a:bodyPr/>
        <a:lstStyle/>
        <a:p>
          <a:endParaRPr lang="en-GB"/>
        </a:p>
      </dgm:t>
    </dgm:pt>
    <dgm:pt modelId="{4E2919C4-ACD6-4B72-9C55-D42E8607F300}">
      <dgm:prSet phldrT="[Text]"/>
      <dgm:spPr>
        <a:solidFill>
          <a:schemeClr val="accent1">
            <a:lumMod val="75000"/>
          </a:schemeClr>
        </a:solidFill>
      </dgm:spPr>
      <dgm:t>
        <a:bodyPr/>
        <a:lstStyle/>
        <a:p>
          <a:r>
            <a:rPr lang="en-GB"/>
            <a:t>Supply &amp; demand imbalance</a:t>
          </a:r>
        </a:p>
      </dgm:t>
    </dgm:pt>
    <dgm:pt modelId="{553664F4-7B26-4871-AC68-64F83C8432E3}" type="parTrans" cxnId="{65708045-4C20-45AF-90B5-35E367DDB656}">
      <dgm:prSet/>
      <dgm:spPr/>
      <dgm:t>
        <a:bodyPr/>
        <a:lstStyle/>
        <a:p>
          <a:endParaRPr lang="en-GB"/>
        </a:p>
      </dgm:t>
    </dgm:pt>
    <dgm:pt modelId="{C146A2C5-F255-49F9-84DF-C7313A47092D}" type="sibTrans" cxnId="{65708045-4C20-45AF-90B5-35E367DDB656}">
      <dgm:prSet/>
      <dgm:spPr/>
      <dgm:t>
        <a:bodyPr/>
        <a:lstStyle/>
        <a:p>
          <a:endParaRPr lang="en-GB"/>
        </a:p>
      </dgm:t>
    </dgm:pt>
    <dgm:pt modelId="{8965996A-7D29-4558-A349-2C07DF3447A4}">
      <dgm:prSet phldrT="[Text]"/>
      <dgm:spPr>
        <a:solidFill>
          <a:schemeClr val="accent1">
            <a:lumMod val="60000"/>
            <a:lumOff val="40000"/>
          </a:schemeClr>
        </a:solidFill>
      </dgm:spPr>
      <dgm:t>
        <a:bodyPr/>
        <a:lstStyle/>
        <a:p>
          <a:r>
            <a:rPr lang="en-GB"/>
            <a:t>Ethics</a:t>
          </a:r>
        </a:p>
      </dgm:t>
    </dgm:pt>
    <dgm:pt modelId="{364F82BD-A179-425B-B33B-7FA4D8B82CB2}" type="parTrans" cxnId="{3BB926A1-77AE-4702-ADB7-25452902AF1A}">
      <dgm:prSet/>
      <dgm:spPr/>
      <dgm:t>
        <a:bodyPr/>
        <a:lstStyle/>
        <a:p>
          <a:endParaRPr lang="en-GB"/>
        </a:p>
      </dgm:t>
    </dgm:pt>
    <dgm:pt modelId="{52B0606C-A256-4CA5-958C-6063674F1DC7}" type="sibTrans" cxnId="{3BB926A1-77AE-4702-ADB7-25452902AF1A}">
      <dgm:prSet/>
      <dgm:spPr/>
      <dgm:t>
        <a:bodyPr/>
        <a:lstStyle/>
        <a:p>
          <a:endParaRPr lang="en-GB"/>
        </a:p>
      </dgm:t>
    </dgm:pt>
    <dgm:pt modelId="{4DEEEB19-2154-4ECE-8FA8-27968A047834}" type="pres">
      <dgm:prSet presAssocID="{0BDBF948-45B0-41FE-85FB-ED0569DC027C}" presName="compositeShape" presStyleCnt="0">
        <dgm:presLayoutVars>
          <dgm:chMax val="7"/>
          <dgm:dir/>
          <dgm:resizeHandles val="exact"/>
        </dgm:presLayoutVars>
      </dgm:prSet>
      <dgm:spPr/>
    </dgm:pt>
    <dgm:pt modelId="{4804C5A8-D795-41D9-B868-308694E23F32}" type="pres">
      <dgm:prSet presAssocID="{0BDBF948-45B0-41FE-85FB-ED0569DC027C}" presName="wedge1" presStyleLbl="node1" presStyleIdx="0" presStyleCnt="5"/>
      <dgm:spPr/>
    </dgm:pt>
    <dgm:pt modelId="{1C6CA0C1-E8C3-499D-B145-F718B5CF77AA}" type="pres">
      <dgm:prSet presAssocID="{0BDBF948-45B0-41FE-85FB-ED0569DC027C}" presName="wedge1Tx" presStyleLbl="node1" presStyleIdx="0" presStyleCnt="5">
        <dgm:presLayoutVars>
          <dgm:chMax val="0"/>
          <dgm:chPref val="0"/>
          <dgm:bulletEnabled val="1"/>
        </dgm:presLayoutVars>
      </dgm:prSet>
      <dgm:spPr/>
    </dgm:pt>
    <dgm:pt modelId="{0AE71FAD-5ED8-4D42-98DF-DF1BBA141AAC}" type="pres">
      <dgm:prSet presAssocID="{0BDBF948-45B0-41FE-85FB-ED0569DC027C}" presName="wedge2" presStyleLbl="node1" presStyleIdx="1" presStyleCnt="5"/>
      <dgm:spPr/>
    </dgm:pt>
    <dgm:pt modelId="{8A2C9504-3377-4983-9DC2-84D5693D73FE}" type="pres">
      <dgm:prSet presAssocID="{0BDBF948-45B0-41FE-85FB-ED0569DC027C}" presName="wedge2Tx" presStyleLbl="node1" presStyleIdx="1" presStyleCnt="5">
        <dgm:presLayoutVars>
          <dgm:chMax val="0"/>
          <dgm:chPref val="0"/>
          <dgm:bulletEnabled val="1"/>
        </dgm:presLayoutVars>
      </dgm:prSet>
      <dgm:spPr/>
    </dgm:pt>
    <dgm:pt modelId="{F9915AAC-7C96-4F3B-92F0-74E4666E126B}" type="pres">
      <dgm:prSet presAssocID="{0BDBF948-45B0-41FE-85FB-ED0569DC027C}" presName="wedge3" presStyleLbl="node1" presStyleIdx="2" presStyleCnt="5"/>
      <dgm:spPr/>
    </dgm:pt>
    <dgm:pt modelId="{5D14BA08-7A69-4C0A-BF22-B24D49FC8F49}" type="pres">
      <dgm:prSet presAssocID="{0BDBF948-45B0-41FE-85FB-ED0569DC027C}" presName="wedge3Tx" presStyleLbl="node1" presStyleIdx="2" presStyleCnt="5">
        <dgm:presLayoutVars>
          <dgm:chMax val="0"/>
          <dgm:chPref val="0"/>
          <dgm:bulletEnabled val="1"/>
        </dgm:presLayoutVars>
      </dgm:prSet>
      <dgm:spPr/>
    </dgm:pt>
    <dgm:pt modelId="{DF527D84-0C8C-4A47-A7D6-50ACB0FF93BE}" type="pres">
      <dgm:prSet presAssocID="{0BDBF948-45B0-41FE-85FB-ED0569DC027C}" presName="wedge4" presStyleLbl="node1" presStyleIdx="3" presStyleCnt="5"/>
      <dgm:spPr/>
    </dgm:pt>
    <dgm:pt modelId="{2D4AFD9F-8EBF-4932-B85C-DF49C3002D76}" type="pres">
      <dgm:prSet presAssocID="{0BDBF948-45B0-41FE-85FB-ED0569DC027C}" presName="wedge4Tx" presStyleLbl="node1" presStyleIdx="3" presStyleCnt="5">
        <dgm:presLayoutVars>
          <dgm:chMax val="0"/>
          <dgm:chPref val="0"/>
          <dgm:bulletEnabled val="1"/>
        </dgm:presLayoutVars>
      </dgm:prSet>
      <dgm:spPr/>
    </dgm:pt>
    <dgm:pt modelId="{41C062C8-7F47-473B-AAAB-DD4B204BF8D6}" type="pres">
      <dgm:prSet presAssocID="{0BDBF948-45B0-41FE-85FB-ED0569DC027C}" presName="wedge5" presStyleLbl="node1" presStyleIdx="4" presStyleCnt="5"/>
      <dgm:spPr/>
    </dgm:pt>
    <dgm:pt modelId="{F1E1C19B-AE03-48E8-A6C3-02D490AC7328}" type="pres">
      <dgm:prSet presAssocID="{0BDBF948-45B0-41FE-85FB-ED0569DC027C}" presName="wedge5Tx" presStyleLbl="node1" presStyleIdx="4" presStyleCnt="5">
        <dgm:presLayoutVars>
          <dgm:chMax val="0"/>
          <dgm:chPref val="0"/>
          <dgm:bulletEnabled val="1"/>
        </dgm:presLayoutVars>
      </dgm:prSet>
      <dgm:spPr/>
    </dgm:pt>
  </dgm:ptLst>
  <dgm:cxnLst>
    <dgm:cxn modelId="{4A3A9A06-5605-40A7-87E8-5B23EF2CA03B}" type="presOf" srcId="{2E164F7D-D605-4246-AD05-82AA2FFED558}" destId="{1C6CA0C1-E8C3-499D-B145-F718B5CF77AA}" srcOrd="1" destOrd="0" presId="urn:microsoft.com/office/officeart/2005/8/layout/chart3"/>
    <dgm:cxn modelId="{26D9800E-12C3-4E43-A14D-DD4E05F418F8}" type="presOf" srcId="{4E2919C4-ACD6-4B72-9C55-D42E8607F300}" destId="{8A2C9504-3377-4983-9DC2-84D5693D73FE}" srcOrd="1" destOrd="0" presId="urn:microsoft.com/office/officeart/2005/8/layout/chart3"/>
    <dgm:cxn modelId="{89F33910-B7B7-4054-9A41-41DF4284D5C3}" type="presOf" srcId="{8965996A-7D29-4558-A349-2C07DF3447A4}" destId="{5D14BA08-7A69-4C0A-BF22-B24D49FC8F49}" srcOrd="1" destOrd="0" presId="urn:microsoft.com/office/officeart/2005/8/layout/chart3"/>
    <dgm:cxn modelId="{9297CD2E-FEE5-46C6-9CD4-90C37F073E32}" srcId="{0BDBF948-45B0-41FE-85FB-ED0569DC027C}" destId="{2E164F7D-D605-4246-AD05-82AA2FFED558}" srcOrd="0" destOrd="0" parTransId="{D2AF730D-6315-4A00-8DFA-93FE9B22F651}" sibTransId="{731EB6E3-7DE3-4FC6-9141-0BF6E7ACEF34}"/>
    <dgm:cxn modelId="{04312B63-226A-4778-82B6-C1DF9082C210}" type="presOf" srcId="{4E2919C4-ACD6-4B72-9C55-D42E8607F300}" destId="{0AE71FAD-5ED8-4D42-98DF-DF1BBA141AAC}" srcOrd="0" destOrd="0" presId="urn:microsoft.com/office/officeart/2005/8/layout/chart3"/>
    <dgm:cxn modelId="{65708045-4C20-45AF-90B5-35E367DDB656}" srcId="{0BDBF948-45B0-41FE-85FB-ED0569DC027C}" destId="{4E2919C4-ACD6-4B72-9C55-D42E8607F300}" srcOrd="1" destOrd="0" parTransId="{553664F4-7B26-4871-AC68-64F83C8432E3}" sibTransId="{C146A2C5-F255-49F9-84DF-C7313A47092D}"/>
    <dgm:cxn modelId="{C9826375-DC01-4D0D-85DF-E25030FB652C}" type="presOf" srcId="{2E164F7D-D605-4246-AD05-82AA2FFED558}" destId="{4804C5A8-D795-41D9-B868-308694E23F32}" srcOrd="0" destOrd="0" presId="urn:microsoft.com/office/officeart/2005/8/layout/chart3"/>
    <dgm:cxn modelId="{74E72786-1469-4272-9784-4B4A14D9E471}" type="presOf" srcId="{C17A33AC-00D7-4E1A-ACB7-25BBA82272D5}" destId="{2D4AFD9F-8EBF-4932-B85C-DF49C3002D76}" srcOrd="1" destOrd="0" presId="urn:microsoft.com/office/officeart/2005/8/layout/chart3"/>
    <dgm:cxn modelId="{41AAF491-76AF-4017-8980-A8E5BC064338}" type="presOf" srcId="{4340D0CB-B54A-4D9D-BD45-A8E542028DBA}" destId="{41C062C8-7F47-473B-AAAB-DD4B204BF8D6}" srcOrd="0" destOrd="0" presId="urn:microsoft.com/office/officeart/2005/8/layout/chart3"/>
    <dgm:cxn modelId="{D360299C-CD15-4936-ABE1-C45D512233A0}" type="presOf" srcId="{4340D0CB-B54A-4D9D-BD45-A8E542028DBA}" destId="{F1E1C19B-AE03-48E8-A6C3-02D490AC7328}" srcOrd="1" destOrd="0" presId="urn:microsoft.com/office/officeart/2005/8/layout/chart3"/>
    <dgm:cxn modelId="{3BB926A1-77AE-4702-ADB7-25452902AF1A}" srcId="{0BDBF948-45B0-41FE-85FB-ED0569DC027C}" destId="{8965996A-7D29-4558-A349-2C07DF3447A4}" srcOrd="2" destOrd="0" parTransId="{364F82BD-A179-425B-B33B-7FA4D8B82CB2}" sibTransId="{52B0606C-A256-4CA5-958C-6063674F1DC7}"/>
    <dgm:cxn modelId="{DC4C6DBE-0BA3-4201-88D9-78EB50D7EAFA}" type="presOf" srcId="{C17A33AC-00D7-4E1A-ACB7-25BBA82272D5}" destId="{DF527D84-0C8C-4A47-A7D6-50ACB0FF93BE}" srcOrd="0" destOrd="0" presId="urn:microsoft.com/office/officeart/2005/8/layout/chart3"/>
    <dgm:cxn modelId="{3B38D0D7-9AD8-4C96-8B6B-E1D720B17A0E}" type="presOf" srcId="{0BDBF948-45B0-41FE-85FB-ED0569DC027C}" destId="{4DEEEB19-2154-4ECE-8FA8-27968A047834}" srcOrd="0" destOrd="0" presId="urn:microsoft.com/office/officeart/2005/8/layout/chart3"/>
    <dgm:cxn modelId="{745D39EA-3658-4627-997C-7217B2D2DC6A}" srcId="{0BDBF948-45B0-41FE-85FB-ED0569DC027C}" destId="{4340D0CB-B54A-4D9D-BD45-A8E542028DBA}" srcOrd="4" destOrd="0" parTransId="{C415F2F3-2574-4ED2-9CB4-FAF4B262DE11}" sibTransId="{19861CA2-5395-44AC-9EBF-683AF8508D97}"/>
    <dgm:cxn modelId="{BED1DCED-053A-411D-A3E5-7549D8DD1FE6}" type="presOf" srcId="{8965996A-7D29-4558-A349-2C07DF3447A4}" destId="{F9915AAC-7C96-4F3B-92F0-74E4666E126B}" srcOrd="0" destOrd="0" presId="urn:microsoft.com/office/officeart/2005/8/layout/chart3"/>
    <dgm:cxn modelId="{AAB0F0FE-3D2C-4A39-AB72-2A029DE9ADE9}" srcId="{0BDBF948-45B0-41FE-85FB-ED0569DC027C}" destId="{C17A33AC-00D7-4E1A-ACB7-25BBA82272D5}" srcOrd="3" destOrd="0" parTransId="{71FCA50B-328B-459E-A3E9-2F9288B6069C}" sibTransId="{36B5FD2B-B711-4425-B6B9-F0C8D72BE430}"/>
    <dgm:cxn modelId="{84538ECC-8677-4AFC-A67F-1ACCFB45254E}" type="presParOf" srcId="{4DEEEB19-2154-4ECE-8FA8-27968A047834}" destId="{4804C5A8-D795-41D9-B868-308694E23F32}" srcOrd="0" destOrd="0" presId="urn:microsoft.com/office/officeart/2005/8/layout/chart3"/>
    <dgm:cxn modelId="{B5B02F74-1899-4843-AB0D-69952DA24877}" type="presParOf" srcId="{4DEEEB19-2154-4ECE-8FA8-27968A047834}" destId="{1C6CA0C1-E8C3-499D-B145-F718B5CF77AA}" srcOrd="1" destOrd="0" presId="urn:microsoft.com/office/officeart/2005/8/layout/chart3"/>
    <dgm:cxn modelId="{E7B61E75-6121-4F18-89F6-75749E66533B}" type="presParOf" srcId="{4DEEEB19-2154-4ECE-8FA8-27968A047834}" destId="{0AE71FAD-5ED8-4D42-98DF-DF1BBA141AAC}" srcOrd="2" destOrd="0" presId="urn:microsoft.com/office/officeart/2005/8/layout/chart3"/>
    <dgm:cxn modelId="{C9E556B2-56C1-4DF9-A540-A0AA0B159275}" type="presParOf" srcId="{4DEEEB19-2154-4ECE-8FA8-27968A047834}" destId="{8A2C9504-3377-4983-9DC2-84D5693D73FE}" srcOrd="3" destOrd="0" presId="urn:microsoft.com/office/officeart/2005/8/layout/chart3"/>
    <dgm:cxn modelId="{C38CB78B-9F3A-43B7-AA6D-1E1F836321BC}" type="presParOf" srcId="{4DEEEB19-2154-4ECE-8FA8-27968A047834}" destId="{F9915AAC-7C96-4F3B-92F0-74E4666E126B}" srcOrd="4" destOrd="0" presId="urn:microsoft.com/office/officeart/2005/8/layout/chart3"/>
    <dgm:cxn modelId="{5FA465A7-FB02-464E-BB87-7347D239F9F4}" type="presParOf" srcId="{4DEEEB19-2154-4ECE-8FA8-27968A047834}" destId="{5D14BA08-7A69-4C0A-BF22-B24D49FC8F49}" srcOrd="5" destOrd="0" presId="urn:microsoft.com/office/officeart/2005/8/layout/chart3"/>
    <dgm:cxn modelId="{5D00D508-A6F3-4CD2-A227-33BC34B6C448}" type="presParOf" srcId="{4DEEEB19-2154-4ECE-8FA8-27968A047834}" destId="{DF527D84-0C8C-4A47-A7D6-50ACB0FF93BE}" srcOrd="6" destOrd="0" presId="urn:microsoft.com/office/officeart/2005/8/layout/chart3"/>
    <dgm:cxn modelId="{9C80CF7E-9484-45D5-9BC8-715F042EC468}" type="presParOf" srcId="{4DEEEB19-2154-4ECE-8FA8-27968A047834}" destId="{2D4AFD9F-8EBF-4932-B85C-DF49C3002D76}" srcOrd="7" destOrd="0" presId="urn:microsoft.com/office/officeart/2005/8/layout/chart3"/>
    <dgm:cxn modelId="{925F838B-8663-4D07-913B-3AA516F331DF}" type="presParOf" srcId="{4DEEEB19-2154-4ECE-8FA8-27968A047834}" destId="{41C062C8-7F47-473B-AAAB-DD4B204BF8D6}" srcOrd="8" destOrd="0" presId="urn:microsoft.com/office/officeart/2005/8/layout/chart3"/>
    <dgm:cxn modelId="{7FB87956-99D7-4941-89A1-CCDBB0376295}" type="presParOf" srcId="{4DEEEB19-2154-4ECE-8FA8-27968A047834}" destId="{F1E1C19B-AE03-48E8-A6C3-02D490AC7328}" srcOrd="9"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DBF948-45B0-41FE-85FB-ED0569DC027C}"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en-GB"/>
        </a:p>
      </dgm:t>
    </dgm:pt>
    <dgm:pt modelId="{2E164F7D-D605-4246-AD05-82AA2FFED558}">
      <dgm:prSet phldrT="[Text]"/>
      <dgm:spPr>
        <a:solidFill>
          <a:schemeClr val="accent1">
            <a:lumMod val="50000"/>
          </a:schemeClr>
        </a:solidFill>
      </dgm:spPr>
      <dgm:t>
        <a:bodyPr/>
        <a:lstStyle/>
        <a:p>
          <a:r>
            <a:rPr lang="en-GB"/>
            <a:t>R&amp;D Grants</a:t>
          </a:r>
        </a:p>
      </dgm:t>
    </dgm:pt>
    <dgm:pt modelId="{D2AF730D-6315-4A00-8DFA-93FE9B22F651}" type="parTrans" cxnId="{9297CD2E-FEE5-46C6-9CD4-90C37F073E32}">
      <dgm:prSet/>
      <dgm:spPr/>
      <dgm:t>
        <a:bodyPr/>
        <a:lstStyle/>
        <a:p>
          <a:endParaRPr lang="en-GB"/>
        </a:p>
      </dgm:t>
    </dgm:pt>
    <dgm:pt modelId="{731EB6E3-7DE3-4FC6-9141-0BF6E7ACEF34}" type="sibTrans" cxnId="{9297CD2E-FEE5-46C6-9CD4-90C37F073E32}">
      <dgm:prSet/>
      <dgm:spPr/>
      <dgm:t>
        <a:bodyPr/>
        <a:lstStyle/>
        <a:p>
          <a:endParaRPr lang="en-GB"/>
        </a:p>
      </dgm:t>
    </dgm:pt>
    <dgm:pt modelId="{C17A33AC-00D7-4E1A-ACB7-25BBA82272D5}">
      <dgm:prSet phldrT="[Text]"/>
      <dgm:spPr>
        <a:solidFill>
          <a:schemeClr val="accent1">
            <a:lumMod val="40000"/>
            <a:lumOff val="60000"/>
          </a:schemeClr>
        </a:solidFill>
      </dgm:spPr>
      <dgm:t>
        <a:bodyPr/>
        <a:lstStyle/>
        <a:p>
          <a:r>
            <a:rPr lang="en-GB"/>
            <a:t>Use cases &amp; training</a:t>
          </a:r>
        </a:p>
      </dgm:t>
    </dgm:pt>
    <dgm:pt modelId="{71FCA50B-328B-459E-A3E9-2F9288B6069C}" type="parTrans" cxnId="{AAB0F0FE-3D2C-4A39-AB72-2A029DE9ADE9}">
      <dgm:prSet/>
      <dgm:spPr/>
      <dgm:t>
        <a:bodyPr/>
        <a:lstStyle/>
        <a:p>
          <a:endParaRPr lang="en-GB"/>
        </a:p>
      </dgm:t>
    </dgm:pt>
    <dgm:pt modelId="{36B5FD2B-B711-4425-B6B9-F0C8D72BE430}" type="sibTrans" cxnId="{AAB0F0FE-3D2C-4A39-AB72-2A029DE9ADE9}">
      <dgm:prSet/>
      <dgm:spPr/>
      <dgm:t>
        <a:bodyPr/>
        <a:lstStyle/>
        <a:p>
          <a:endParaRPr lang="en-GB"/>
        </a:p>
      </dgm:t>
    </dgm:pt>
    <dgm:pt modelId="{4340D0CB-B54A-4D9D-BD45-A8E542028DBA}">
      <dgm:prSet phldrT="[Text]"/>
      <dgm:spPr>
        <a:solidFill>
          <a:schemeClr val="accent1">
            <a:lumMod val="20000"/>
            <a:lumOff val="80000"/>
          </a:schemeClr>
        </a:solidFill>
      </dgm:spPr>
      <dgm:t>
        <a:bodyPr/>
        <a:lstStyle/>
        <a:p>
          <a:r>
            <a:rPr lang="en-GB"/>
            <a:t>Diverse upskilling programme</a:t>
          </a:r>
        </a:p>
      </dgm:t>
    </dgm:pt>
    <dgm:pt modelId="{C415F2F3-2574-4ED2-9CB4-FAF4B262DE11}" type="parTrans" cxnId="{745D39EA-3658-4627-997C-7217B2D2DC6A}">
      <dgm:prSet/>
      <dgm:spPr/>
      <dgm:t>
        <a:bodyPr/>
        <a:lstStyle/>
        <a:p>
          <a:endParaRPr lang="en-GB"/>
        </a:p>
      </dgm:t>
    </dgm:pt>
    <dgm:pt modelId="{19861CA2-5395-44AC-9EBF-683AF8508D97}" type="sibTrans" cxnId="{745D39EA-3658-4627-997C-7217B2D2DC6A}">
      <dgm:prSet/>
      <dgm:spPr/>
      <dgm:t>
        <a:bodyPr/>
        <a:lstStyle/>
        <a:p>
          <a:endParaRPr lang="en-GB"/>
        </a:p>
      </dgm:t>
    </dgm:pt>
    <dgm:pt modelId="{4E2919C4-ACD6-4B72-9C55-D42E8607F300}">
      <dgm:prSet phldrT="[Text]"/>
      <dgm:spPr>
        <a:solidFill>
          <a:schemeClr val="accent1">
            <a:lumMod val="75000"/>
          </a:schemeClr>
        </a:solidFill>
      </dgm:spPr>
      <dgm:t>
        <a:bodyPr/>
        <a:lstStyle/>
        <a:p>
          <a:r>
            <a:rPr lang="en-GB"/>
            <a:t>AI Innovation Networks</a:t>
          </a:r>
        </a:p>
      </dgm:t>
    </dgm:pt>
    <dgm:pt modelId="{553664F4-7B26-4871-AC68-64F83C8432E3}" type="parTrans" cxnId="{65708045-4C20-45AF-90B5-35E367DDB656}">
      <dgm:prSet/>
      <dgm:spPr/>
      <dgm:t>
        <a:bodyPr/>
        <a:lstStyle/>
        <a:p>
          <a:endParaRPr lang="en-GB"/>
        </a:p>
      </dgm:t>
    </dgm:pt>
    <dgm:pt modelId="{C146A2C5-F255-49F9-84DF-C7313A47092D}" type="sibTrans" cxnId="{65708045-4C20-45AF-90B5-35E367DDB656}">
      <dgm:prSet/>
      <dgm:spPr/>
      <dgm:t>
        <a:bodyPr/>
        <a:lstStyle/>
        <a:p>
          <a:endParaRPr lang="en-GB"/>
        </a:p>
      </dgm:t>
    </dgm:pt>
    <dgm:pt modelId="{8965996A-7D29-4558-A349-2C07DF3447A4}">
      <dgm:prSet phldrT="[Text]"/>
      <dgm:spPr>
        <a:solidFill>
          <a:schemeClr val="accent1">
            <a:lumMod val="60000"/>
            <a:lumOff val="40000"/>
          </a:schemeClr>
        </a:solidFill>
      </dgm:spPr>
      <dgm:t>
        <a:bodyPr/>
        <a:lstStyle/>
        <a:p>
          <a:r>
            <a:rPr lang="en-GB"/>
            <a:t>Funding for responsible &amp; ethical AI</a:t>
          </a:r>
        </a:p>
      </dgm:t>
    </dgm:pt>
    <dgm:pt modelId="{364F82BD-A179-425B-B33B-7FA4D8B82CB2}" type="parTrans" cxnId="{3BB926A1-77AE-4702-ADB7-25452902AF1A}">
      <dgm:prSet/>
      <dgm:spPr/>
      <dgm:t>
        <a:bodyPr/>
        <a:lstStyle/>
        <a:p>
          <a:endParaRPr lang="en-GB"/>
        </a:p>
      </dgm:t>
    </dgm:pt>
    <dgm:pt modelId="{52B0606C-A256-4CA5-958C-6063674F1DC7}" type="sibTrans" cxnId="{3BB926A1-77AE-4702-ADB7-25452902AF1A}">
      <dgm:prSet/>
      <dgm:spPr/>
      <dgm:t>
        <a:bodyPr/>
        <a:lstStyle/>
        <a:p>
          <a:endParaRPr lang="en-GB"/>
        </a:p>
      </dgm:t>
    </dgm:pt>
    <dgm:pt modelId="{4DEEEB19-2154-4ECE-8FA8-27968A047834}" type="pres">
      <dgm:prSet presAssocID="{0BDBF948-45B0-41FE-85FB-ED0569DC027C}" presName="compositeShape" presStyleCnt="0">
        <dgm:presLayoutVars>
          <dgm:chMax val="7"/>
          <dgm:dir/>
          <dgm:resizeHandles val="exact"/>
        </dgm:presLayoutVars>
      </dgm:prSet>
      <dgm:spPr/>
    </dgm:pt>
    <dgm:pt modelId="{4804C5A8-D795-41D9-B868-308694E23F32}" type="pres">
      <dgm:prSet presAssocID="{0BDBF948-45B0-41FE-85FB-ED0569DC027C}" presName="wedge1" presStyleLbl="node1" presStyleIdx="0" presStyleCnt="5"/>
      <dgm:spPr/>
    </dgm:pt>
    <dgm:pt modelId="{1C6CA0C1-E8C3-499D-B145-F718B5CF77AA}" type="pres">
      <dgm:prSet presAssocID="{0BDBF948-45B0-41FE-85FB-ED0569DC027C}" presName="wedge1Tx" presStyleLbl="node1" presStyleIdx="0" presStyleCnt="5">
        <dgm:presLayoutVars>
          <dgm:chMax val="0"/>
          <dgm:chPref val="0"/>
          <dgm:bulletEnabled val="1"/>
        </dgm:presLayoutVars>
      </dgm:prSet>
      <dgm:spPr/>
    </dgm:pt>
    <dgm:pt modelId="{0AE71FAD-5ED8-4D42-98DF-DF1BBA141AAC}" type="pres">
      <dgm:prSet presAssocID="{0BDBF948-45B0-41FE-85FB-ED0569DC027C}" presName="wedge2" presStyleLbl="node1" presStyleIdx="1" presStyleCnt="5"/>
      <dgm:spPr/>
    </dgm:pt>
    <dgm:pt modelId="{8A2C9504-3377-4983-9DC2-84D5693D73FE}" type="pres">
      <dgm:prSet presAssocID="{0BDBF948-45B0-41FE-85FB-ED0569DC027C}" presName="wedge2Tx" presStyleLbl="node1" presStyleIdx="1" presStyleCnt="5">
        <dgm:presLayoutVars>
          <dgm:chMax val="0"/>
          <dgm:chPref val="0"/>
          <dgm:bulletEnabled val="1"/>
        </dgm:presLayoutVars>
      </dgm:prSet>
      <dgm:spPr/>
    </dgm:pt>
    <dgm:pt modelId="{F9915AAC-7C96-4F3B-92F0-74E4666E126B}" type="pres">
      <dgm:prSet presAssocID="{0BDBF948-45B0-41FE-85FB-ED0569DC027C}" presName="wedge3" presStyleLbl="node1" presStyleIdx="2" presStyleCnt="5"/>
      <dgm:spPr/>
    </dgm:pt>
    <dgm:pt modelId="{5D14BA08-7A69-4C0A-BF22-B24D49FC8F49}" type="pres">
      <dgm:prSet presAssocID="{0BDBF948-45B0-41FE-85FB-ED0569DC027C}" presName="wedge3Tx" presStyleLbl="node1" presStyleIdx="2" presStyleCnt="5">
        <dgm:presLayoutVars>
          <dgm:chMax val="0"/>
          <dgm:chPref val="0"/>
          <dgm:bulletEnabled val="1"/>
        </dgm:presLayoutVars>
      </dgm:prSet>
      <dgm:spPr/>
    </dgm:pt>
    <dgm:pt modelId="{DF527D84-0C8C-4A47-A7D6-50ACB0FF93BE}" type="pres">
      <dgm:prSet presAssocID="{0BDBF948-45B0-41FE-85FB-ED0569DC027C}" presName="wedge4" presStyleLbl="node1" presStyleIdx="3" presStyleCnt="5"/>
      <dgm:spPr/>
    </dgm:pt>
    <dgm:pt modelId="{2D4AFD9F-8EBF-4932-B85C-DF49C3002D76}" type="pres">
      <dgm:prSet presAssocID="{0BDBF948-45B0-41FE-85FB-ED0569DC027C}" presName="wedge4Tx" presStyleLbl="node1" presStyleIdx="3" presStyleCnt="5">
        <dgm:presLayoutVars>
          <dgm:chMax val="0"/>
          <dgm:chPref val="0"/>
          <dgm:bulletEnabled val="1"/>
        </dgm:presLayoutVars>
      </dgm:prSet>
      <dgm:spPr/>
    </dgm:pt>
    <dgm:pt modelId="{41C062C8-7F47-473B-AAAB-DD4B204BF8D6}" type="pres">
      <dgm:prSet presAssocID="{0BDBF948-45B0-41FE-85FB-ED0569DC027C}" presName="wedge5" presStyleLbl="node1" presStyleIdx="4" presStyleCnt="5"/>
      <dgm:spPr/>
    </dgm:pt>
    <dgm:pt modelId="{F1E1C19B-AE03-48E8-A6C3-02D490AC7328}" type="pres">
      <dgm:prSet presAssocID="{0BDBF948-45B0-41FE-85FB-ED0569DC027C}" presName="wedge5Tx" presStyleLbl="node1" presStyleIdx="4" presStyleCnt="5">
        <dgm:presLayoutVars>
          <dgm:chMax val="0"/>
          <dgm:chPref val="0"/>
          <dgm:bulletEnabled val="1"/>
        </dgm:presLayoutVars>
      </dgm:prSet>
      <dgm:spPr/>
    </dgm:pt>
  </dgm:ptLst>
  <dgm:cxnLst>
    <dgm:cxn modelId="{4A3A9A06-5605-40A7-87E8-5B23EF2CA03B}" type="presOf" srcId="{2E164F7D-D605-4246-AD05-82AA2FFED558}" destId="{1C6CA0C1-E8C3-499D-B145-F718B5CF77AA}" srcOrd="1" destOrd="0" presId="urn:microsoft.com/office/officeart/2005/8/layout/chart3"/>
    <dgm:cxn modelId="{26D9800E-12C3-4E43-A14D-DD4E05F418F8}" type="presOf" srcId="{4E2919C4-ACD6-4B72-9C55-D42E8607F300}" destId="{8A2C9504-3377-4983-9DC2-84D5693D73FE}" srcOrd="1" destOrd="0" presId="urn:microsoft.com/office/officeart/2005/8/layout/chart3"/>
    <dgm:cxn modelId="{89F33910-B7B7-4054-9A41-41DF4284D5C3}" type="presOf" srcId="{8965996A-7D29-4558-A349-2C07DF3447A4}" destId="{5D14BA08-7A69-4C0A-BF22-B24D49FC8F49}" srcOrd="1" destOrd="0" presId="urn:microsoft.com/office/officeart/2005/8/layout/chart3"/>
    <dgm:cxn modelId="{9297CD2E-FEE5-46C6-9CD4-90C37F073E32}" srcId="{0BDBF948-45B0-41FE-85FB-ED0569DC027C}" destId="{2E164F7D-D605-4246-AD05-82AA2FFED558}" srcOrd="0" destOrd="0" parTransId="{D2AF730D-6315-4A00-8DFA-93FE9B22F651}" sibTransId="{731EB6E3-7DE3-4FC6-9141-0BF6E7ACEF34}"/>
    <dgm:cxn modelId="{04312B63-226A-4778-82B6-C1DF9082C210}" type="presOf" srcId="{4E2919C4-ACD6-4B72-9C55-D42E8607F300}" destId="{0AE71FAD-5ED8-4D42-98DF-DF1BBA141AAC}" srcOrd="0" destOrd="0" presId="urn:microsoft.com/office/officeart/2005/8/layout/chart3"/>
    <dgm:cxn modelId="{65708045-4C20-45AF-90B5-35E367DDB656}" srcId="{0BDBF948-45B0-41FE-85FB-ED0569DC027C}" destId="{4E2919C4-ACD6-4B72-9C55-D42E8607F300}" srcOrd="1" destOrd="0" parTransId="{553664F4-7B26-4871-AC68-64F83C8432E3}" sibTransId="{C146A2C5-F255-49F9-84DF-C7313A47092D}"/>
    <dgm:cxn modelId="{C9826375-DC01-4D0D-85DF-E25030FB652C}" type="presOf" srcId="{2E164F7D-D605-4246-AD05-82AA2FFED558}" destId="{4804C5A8-D795-41D9-B868-308694E23F32}" srcOrd="0" destOrd="0" presId="urn:microsoft.com/office/officeart/2005/8/layout/chart3"/>
    <dgm:cxn modelId="{74E72786-1469-4272-9784-4B4A14D9E471}" type="presOf" srcId="{C17A33AC-00D7-4E1A-ACB7-25BBA82272D5}" destId="{2D4AFD9F-8EBF-4932-B85C-DF49C3002D76}" srcOrd="1" destOrd="0" presId="urn:microsoft.com/office/officeart/2005/8/layout/chart3"/>
    <dgm:cxn modelId="{41AAF491-76AF-4017-8980-A8E5BC064338}" type="presOf" srcId="{4340D0CB-B54A-4D9D-BD45-A8E542028DBA}" destId="{41C062C8-7F47-473B-AAAB-DD4B204BF8D6}" srcOrd="0" destOrd="0" presId="urn:microsoft.com/office/officeart/2005/8/layout/chart3"/>
    <dgm:cxn modelId="{D360299C-CD15-4936-ABE1-C45D512233A0}" type="presOf" srcId="{4340D0CB-B54A-4D9D-BD45-A8E542028DBA}" destId="{F1E1C19B-AE03-48E8-A6C3-02D490AC7328}" srcOrd="1" destOrd="0" presId="urn:microsoft.com/office/officeart/2005/8/layout/chart3"/>
    <dgm:cxn modelId="{3BB926A1-77AE-4702-ADB7-25452902AF1A}" srcId="{0BDBF948-45B0-41FE-85FB-ED0569DC027C}" destId="{8965996A-7D29-4558-A349-2C07DF3447A4}" srcOrd="2" destOrd="0" parTransId="{364F82BD-A179-425B-B33B-7FA4D8B82CB2}" sibTransId="{52B0606C-A256-4CA5-958C-6063674F1DC7}"/>
    <dgm:cxn modelId="{DC4C6DBE-0BA3-4201-88D9-78EB50D7EAFA}" type="presOf" srcId="{C17A33AC-00D7-4E1A-ACB7-25BBA82272D5}" destId="{DF527D84-0C8C-4A47-A7D6-50ACB0FF93BE}" srcOrd="0" destOrd="0" presId="urn:microsoft.com/office/officeart/2005/8/layout/chart3"/>
    <dgm:cxn modelId="{3B38D0D7-9AD8-4C96-8B6B-E1D720B17A0E}" type="presOf" srcId="{0BDBF948-45B0-41FE-85FB-ED0569DC027C}" destId="{4DEEEB19-2154-4ECE-8FA8-27968A047834}" srcOrd="0" destOrd="0" presId="urn:microsoft.com/office/officeart/2005/8/layout/chart3"/>
    <dgm:cxn modelId="{745D39EA-3658-4627-997C-7217B2D2DC6A}" srcId="{0BDBF948-45B0-41FE-85FB-ED0569DC027C}" destId="{4340D0CB-B54A-4D9D-BD45-A8E542028DBA}" srcOrd="4" destOrd="0" parTransId="{C415F2F3-2574-4ED2-9CB4-FAF4B262DE11}" sibTransId="{19861CA2-5395-44AC-9EBF-683AF8508D97}"/>
    <dgm:cxn modelId="{BED1DCED-053A-411D-A3E5-7549D8DD1FE6}" type="presOf" srcId="{8965996A-7D29-4558-A349-2C07DF3447A4}" destId="{F9915AAC-7C96-4F3B-92F0-74E4666E126B}" srcOrd="0" destOrd="0" presId="urn:microsoft.com/office/officeart/2005/8/layout/chart3"/>
    <dgm:cxn modelId="{AAB0F0FE-3D2C-4A39-AB72-2A029DE9ADE9}" srcId="{0BDBF948-45B0-41FE-85FB-ED0569DC027C}" destId="{C17A33AC-00D7-4E1A-ACB7-25BBA82272D5}" srcOrd="3" destOrd="0" parTransId="{71FCA50B-328B-459E-A3E9-2F9288B6069C}" sibTransId="{36B5FD2B-B711-4425-B6B9-F0C8D72BE430}"/>
    <dgm:cxn modelId="{84538ECC-8677-4AFC-A67F-1ACCFB45254E}" type="presParOf" srcId="{4DEEEB19-2154-4ECE-8FA8-27968A047834}" destId="{4804C5A8-D795-41D9-B868-308694E23F32}" srcOrd="0" destOrd="0" presId="urn:microsoft.com/office/officeart/2005/8/layout/chart3"/>
    <dgm:cxn modelId="{B5B02F74-1899-4843-AB0D-69952DA24877}" type="presParOf" srcId="{4DEEEB19-2154-4ECE-8FA8-27968A047834}" destId="{1C6CA0C1-E8C3-499D-B145-F718B5CF77AA}" srcOrd="1" destOrd="0" presId="urn:microsoft.com/office/officeart/2005/8/layout/chart3"/>
    <dgm:cxn modelId="{E7B61E75-6121-4F18-89F6-75749E66533B}" type="presParOf" srcId="{4DEEEB19-2154-4ECE-8FA8-27968A047834}" destId="{0AE71FAD-5ED8-4D42-98DF-DF1BBA141AAC}" srcOrd="2" destOrd="0" presId="urn:microsoft.com/office/officeart/2005/8/layout/chart3"/>
    <dgm:cxn modelId="{C9E556B2-56C1-4DF9-A540-A0AA0B159275}" type="presParOf" srcId="{4DEEEB19-2154-4ECE-8FA8-27968A047834}" destId="{8A2C9504-3377-4983-9DC2-84D5693D73FE}" srcOrd="3" destOrd="0" presId="urn:microsoft.com/office/officeart/2005/8/layout/chart3"/>
    <dgm:cxn modelId="{C38CB78B-9F3A-43B7-AA6D-1E1F836321BC}" type="presParOf" srcId="{4DEEEB19-2154-4ECE-8FA8-27968A047834}" destId="{F9915AAC-7C96-4F3B-92F0-74E4666E126B}" srcOrd="4" destOrd="0" presId="urn:microsoft.com/office/officeart/2005/8/layout/chart3"/>
    <dgm:cxn modelId="{5FA465A7-FB02-464E-BB87-7347D239F9F4}" type="presParOf" srcId="{4DEEEB19-2154-4ECE-8FA8-27968A047834}" destId="{5D14BA08-7A69-4C0A-BF22-B24D49FC8F49}" srcOrd="5" destOrd="0" presId="urn:microsoft.com/office/officeart/2005/8/layout/chart3"/>
    <dgm:cxn modelId="{5D00D508-A6F3-4CD2-A227-33BC34B6C448}" type="presParOf" srcId="{4DEEEB19-2154-4ECE-8FA8-27968A047834}" destId="{DF527D84-0C8C-4A47-A7D6-50ACB0FF93BE}" srcOrd="6" destOrd="0" presId="urn:microsoft.com/office/officeart/2005/8/layout/chart3"/>
    <dgm:cxn modelId="{9C80CF7E-9484-45D5-9BC8-715F042EC468}" type="presParOf" srcId="{4DEEEB19-2154-4ECE-8FA8-27968A047834}" destId="{2D4AFD9F-8EBF-4932-B85C-DF49C3002D76}" srcOrd="7" destOrd="0" presId="urn:microsoft.com/office/officeart/2005/8/layout/chart3"/>
    <dgm:cxn modelId="{925F838B-8663-4D07-913B-3AA516F331DF}" type="presParOf" srcId="{4DEEEB19-2154-4ECE-8FA8-27968A047834}" destId="{41C062C8-7F47-473B-AAAB-DD4B204BF8D6}" srcOrd="8" destOrd="0" presId="urn:microsoft.com/office/officeart/2005/8/layout/chart3"/>
    <dgm:cxn modelId="{7FB87956-99D7-4941-89A1-CCDBB0376295}" type="presParOf" srcId="{4DEEEB19-2154-4ECE-8FA8-27968A047834}" destId="{F1E1C19B-AE03-48E8-A6C3-02D490AC7328}" srcOrd="9" destOrd="0" presId="urn:microsoft.com/office/officeart/2005/8/layout/char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4C5A8-D795-41D9-B868-308694E23F32}">
      <dsp:nvSpPr>
        <dsp:cNvPr id="0" name=""/>
        <dsp:cNvSpPr/>
      </dsp:nvSpPr>
      <dsp:spPr>
        <a:xfrm>
          <a:off x="311022" y="271575"/>
          <a:ext cx="2758802" cy="2758802"/>
        </a:xfrm>
        <a:prstGeom prst="pie">
          <a:avLst>
            <a:gd name="adj1" fmla="val 16200000"/>
            <a:gd name="adj2" fmla="val 2052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Cost barriers</a:t>
          </a:r>
        </a:p>
      </dsp:txBody>
      <dsp:txXfrm>
        <a:off x="1725237" y="683753"/>
        <a:ext cx="936022" cy="640436"/>
      </dsp:txXfrm>
    </dsp:sp>
    <dsp:sp modelId="{0AE71FAD-5ED8-4D42-98DF-DF1BBA141AAC}">
      <dsp:nvSpPr>
        <dsp:cNvPr id="0" name=""/>
        <dsp:cNvSpPr/>
      </dsp:nvSpPr>
      <dsp:spPr>
        <a:xfrm>
          <a:off x="214464" y="404588"/>
          <a:ext cx="2758802" cy="2758802"/>
        </a:xfrm>
        <a:prstGeom prst="pie">
          <a:avLst>
            <a:gd name="adj1" fmla="val 20520000"/>
            <a:gd name="adj2" fmla="val 324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Supply &amp; demand imbalance</a:t>
          </a:r>
        </a:p>
      </dsp:txBody>
      <dsp:txXfrm>
        <a:off x="2017538" y="1652618"/>
        <a:ext cx="821072" cy="692984"/>
      </dsp:txXfrm>
    </dsp:sp>
    <dsp:sp modelId="{F9915AAC-7C96-4F3B-92F0-74E4666E126B}">
      <dsp:nvSpPr>
        <dsp:cNvPr id="0" name=""/>
        <dsp:cNvSpPr/>
      </dsp:nvSpPr>
      <dsp:spPr>
        <a:xfrm>
          <a:off x="214464" y="404588"/>
          <a:ext cx="2758802" cy="2758802"/>
        </a:xfrm>
        <a:prstGeom prst="pie">
          <a:avLst>
            <a:gd name="adj1" fmla="val 3240000"/>
            <a:gd name="adj2" fmla="val 756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Ethics</a:t>
          </a:r>
        </a:p>
      </dsp:txBody>
      <dsp:txXfrm>
        <a:off x="1101222" y="2473691"/>
        <a:ext cx="985286" cy="591172"/>
      </dsp:txXfrm>
    </dsp:sp>
    <dsp:sp modelId="{DF527D84-0C8C-4A47-A7D6-50ACB0FF93BE}">
      <dsp:nvSpPr>
        <dsp:cNvPr id="0" name=""/>
        <dsp:cNvSpPr/>
      </dsp:nvSpPr>
      <dsp:spPr>
        <a:xfrm>
          <a:off x="214464" y="404588"/>
          <a:ext cx="2758802" cy="2758802"/>
        </a:xfrm>
        <a:prstGeom prst="pie">
          <a:avLst>
            <a:gd name="adj1" fmla="val 7560000"/>
            <a:gd name="adj2" fmla="val 1188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Uncertainty of ROI</a:t>
          </a:r>
        </a:p>
      </dsp:txBody>
      <dsp:txXfrm>
        <a:off x="345835" y="1652618"/>
        <a:ext cx="821072" cy="692984"/>
      </dsp:txXfrm>
    </dsp:sp>
    <dsp:sp modelId="{41C062C8-7F47-473B-AAAB-DD4B204BF8D6}">
      <dsp:nvSpPr>
        <dsp:cNvPr id="0" name=""/>
        <dsp:cNvSpPr/>
      </dsp:nvSpPr>
      <dsp:spPr>
        <a:xfrm>
          <a:off x="214464" y="404588"/>
          <a:ext cx="2758802" cy="2758802"/>
        </a:xfrm>
        <a:prstGeom prst="pie">
          <a:avLst>
            <a:gd name="adj1" fmla="val 11880000"/>
            <a:gd name="adj2" fmla="val 1620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Skill gaps</a:t>
          </a:r>
        </a:p>
      </dsp:txBody>
      <dsp:txXfrm>
        <a:off x="616789" y="824977"/>
        <a:ext cx="936022" cy="6404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4C5A8-D795-41D9-B868-308694E23F32}">
      <dsp:nvSpPr>
        <dsp:cNvPr id="0" name=""/>
        <dsp:cNvSpPr/>
      </dsp:nvSpPr>
      <dsp:spPr>
        <a:xfrm>
          <a:off x="311022" y="271575"/>
          <a:ext cx="2758802" cy="2758802"/>
        </a:xfrm>
        <a:prstGeom prst="pie">
          <a:avLst>
            <a:gd name="adj1" fmla="val 16200000"/>
            <a:gd name="adj2" fmla="val 2052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R&amp;D Grants</a:t>
          </a:r>
        </a:p>
      </dsp:txBody>
      <dsp:txXfrm>
        <a:off x="1725237" y="683753"/>
        <a:ext cx="936022" cy="640436"/>
      </dsp:txXfrm>
    </dsp:sp>
    <dsp:sp modelId="{0AE71FAD-5ED8-4D42-98DF-DF1BBA141AAC}">
      <dsp:nvSpPr>
        <dsp:cNvPr id="0" name=""/>
        <dsp:cNvSpPr/>
      </dsp:nvSpPr>
      <dsp:spPr>
        <a:xfrm>
          <a:off x="214464" y="404588"/>
          <a:ext cx="2758802" cy="2758802"/>
        </a:xfrm>
        <a:prstGeom prst="pie">
          <a:avLst>
            <a:gd name="adj1" fmla="val 20520000"/>
            <a:gd name="adj2" fmla="val 324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AI Innovation Networks</a:t>
          </a:r>
        </a:p>
      </dsp:txBody>
      <dsp:txXfrm>
        <a:off x="2017538" y="1652618"/>
        <a:ext cx="821072" cy="692984"/>
      </dsp:txXfrm>
    </dsp:sp>
    <dsp:sp modelId="{F9915AAC-7C96-4F3B-92F0-74E4666E126B}">
      <dsp:nvSpPr>
        <dsp:cNvPr id="0" name=""/>
        <dsp:cNvSpPr/>
      </dsp:nvSpPr>
      <dsp:spPr>
        <a:xfrm>
          <a:off x="214464" y="404588"/>
          <a:ext cx="2758802" cy="2758802"/>
        </a:xfrm>
        <a:prstGeom prst="pie">
          <a:avLst>
            <a:gd name="adj1" fmla="val 3240000"/>
            <a:gd name="adj2" fmla="val 756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Funding for responsible &amp; ethical AI</a:t>
          </a:r>
        </a:p>
      </dsp:txBody>
      <dsp:txXfrm>
        <a:off x="1101222" y="2473691"/>
        <a:ext cx="985286" cy="591172"/>
      </dsp:txXfrm>
    </dsp:sp>
    <dsp:sp modelId="{DF527D84-0C8C-4A47-A7D6-50ACB0FF93BE}">
      <dsp:nvSpPr>
        <dsp:cNvPr id="0" name=""/>
        <dsp:cNvSpPr/>
      </dsp:nvSpPr>
      <dsp:spPr>
        <a:xfrm>
          <a:off x="214464" y="404588"/>
          <a:ext cx="2758802" cy="2758802"/>
        </a:xfrm>
        <a:prstGeom prst="pie">
          <a:avLst>
            <a:gd name="adj1" fmla="val 7560000"/>
            <a:gd name="adj2" fmla="val 1188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Use cases &amp; training</a:t>
          </a:r>
        </a:p>
      </dsp:txBody>
      <dsp:txXfrm>
        <a:off x="345835" y="1652618"/>
        <a:ext cx="821072" cy="692984"/>
      </dsp:txXfrm>
    </dsp:sp>
    <dsp:sp modelId="{41C062C8-7F47-473B-AAAB-DD4B204BF8D6}">
      <dsp:nvSpPr>
        <dsp:cNvPr id="0" name=""/>
        <dsp:cNvSpPr/>
      </dsp:nvSpPr>
      <dsp:spPr>
        <a:xfrm>
          <a:off x="214464" y="404588"/>
          <a:ext cx="2758802" cy="2758802"/>
        </a:xfrm>
        <a:prstGeom prst="pie">
          <a:avLst>
            <a:gd name="adj1" fmla="val 11880000"/>
            <a:gd name="adj2" fmla="val 1620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Diverse upskilling programme</a:t>
          </a:r>
        </a:p>
      </dsp:txBody>
      <dsp:txXfrm>
        <a:off x="616789" y="824977"/>
        <a:ext cx="936022" cy="640436"/>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E9A4A-3203-D544-A0F2-9B4A7A1B021E}" type="datetimeFigureOut">
              <a:rPr lang="en-US" smtClean="0"/>
              <a:t>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3BA1D-A00F-DB41-84DA-BE26C4853B35}" type="slidenum">
              <a:rPr lang="en-US" smtClean="0"/>
              <a:t>‹#›</a:t>
            </a:fld>
            <a:endParaRPr lang="en-US"/>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a:solidFill>
                  <a:srgbClr val="D1D5DB"/>
                </a:solidFill>
                <a:effectLst/>
                <a:latin typeface="Söhne"/>
              </a:rPr>
              <a:t>welcome to today's presentation on the transformative potential of Artificial Intelligence (AI) for businesses. In this era of rapid technological advancement, AI offers unparalleled opportunities to boost productivity and enhance competitiveness. However, navigating the complex landscape of AI adoption can be a daunting task.</a:t>
            </a:r>
          </a:p>
          <a:p>
            <a:pPr algn="l"/>
            <a:endParaRPr lang="en-GB" b="0" i="0">
              <a:solidFill>
                <a:srgbClr val="D1D5DB"/>
              </a:solidFill>
              <a:effectLst/>
              <a:latin typeface="Söhne"/>
            </a:endParaRPr>
          </a:p>
          <a:p>
            <a:pPr algn="l"/>
            <a:r>
              <a:rPr lang="en-GB" b="0" i="0">
                <a:solidFill>
                  <a:srgbClr val="D1D5DB"/>
                </a:solidFill>
                <a:effectLst/>
                <a:latin typeface="Söhne"/>
              </a:rPr>
              <a:t>I am thrilled to introduce you to Bridge Ai's Sector CR&amp;D, a beacon of financial support for businesses in high-growth sectors, such as agriculture, construction, creative industries, and transportation. </a:t>
            </a:r>
          </a:p>
          <a:p>
            <a:pPr algn="l"/>
            <a:endParaRPr lang="en-GB" b="0" i="0">
              <a:solidFill>
                <a:srgbClr val="D1D5DB"/>
              </a:solidFill>
              <a:effectLst/>
              <a:latin typeface="Söhne"/>
            </a:endParaRPr>
          </a:p>
          <a:p>
            <a:pPr algn="l"/>
            <a:r>
              <a:rPr lang="en-GB" b="0" i="0">
                <a:solidFill>
                  <a:srgbClr val="D1D5DB"/>
                </a:solidFill>
                <a:effectLst/>
                <a:latin typeface="Söhne"/>
              </a:rPr>
              <a:t>Our mission is clear: to empower these industries to harness the immense power of AI and unlock their full potential.</a:t>
            </a:r>
          </a:p>
          <a:p>
            <a:pPr algn="l"/>
            <a:endParaRPr lang="en-GB" b="0" i="0">
              <a:solidFill>
                <a:srgbClr val="D1D5DB"/>
              </a:solidFill>
              <a:effectLst/>
              <a:latin typeface="Söhne"/>
            </a:endParaRPr>
          </a:p>
          <a:p>
            <a:pPr algn="l"/>
            <a:r>
              <a:rPr lang="en-GB" b="0" i="0">
                <a:solidFill>
                  <a:srgbClr val="D1D5DB"/>
                </a:solidFill>
                <a:effectLst/>
                <a:latin typeface="Söhne"/>
              </a:rPr>
              <a:t>Through BridgeAI, we offer funding and comprehensive support to help innovators assess, implement, and trust AI solutions. We connect businesses with AI experts, facilitate collaboration within an innovation community and provide the training and upskilling necessary to lead in the AI-driven landscape.</a:t>
            </a:r>
          </a:p>
        </p:txBody>
      </p:sp>
      <p:sp>
        <p:nvSpPr>
          <p:cNvPr id="4" name="Slide Number Placeholder 3"/>
          <p:cNvSpPr>
            <a:spLocks noGrp="1"/>
          </p:cNvSpPr>
          <p:nvPr>
            <p:ph type="sldNum" sz="quarter" idx="10"/>
          </p:nvPr>
        </p:nvSpPr>
        <p:spPr/>
        <p:txBody>
          <a:bodyPr/>
          <a:lstStyle/>
          <a:p>
            <a:fld id="{5A2B6EE5-A699-8E40-B9DE-152024631041}" type="slidenum">
              <a:rPr lang="en-US" smtClean="0"/>
              <a:t>1</a:t>
            </a:fld>
            <a:endParaRPr lang="en-US"/>
          </a:p>
        </p:txBody>
      </p:sp>
    </p:spTree>
    <p:extLst>
      <p:ext uri="{BB962C8B-B14F-4D97-AF65-F5344CB8AC3E}">
        <p14:creationId xmlns:p14="http://schemas.microsoft.com/office/powerpoint/2010/main" val="2560042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1" i="0">
                <a:solidFill>
                  <a:srgbClr val="D1D5DB"/>
                </a:solidFill>
                <a:effectLst/>
                <a:latin typeface="Söhne"/>
              </a:rPr>
              <a:t>Identify an end user within priority sectors:</a:t>
            </a:r>
          </a:p>
          <a:p>
            <a:pPr algn="l">
              <a:buFont typeface="+mj-lt"/>
              <a:buNone/>
            </a:pPr>
            <a:endParaRPr lang="en-GB" b="0" i="0">
              <a:solidFill>
                <a:srgbClr val="D1D5DB"/>
              </a:solidFill>
              <a:effectLst/>
              <a:latin typeface="Söhne"/>
            </a:endParaRPr>
          </a:p>
          <a:p>
            <a:pPr marL="457200" lvl="1" indent="0" algn="l">
              <a:buFont typeface="+mj-lt"/>
              <a:buNone/>
            </a:pPr>
            <a:r>
              <a:rPr lang="en-GB" b="0" i="0">
                <a:solidFill>
                  <a:srgbClr val="D1D5DB"/>
                </a:solidFill>
                <a:effectLst/>
                <a:latin typeface="Söhne"/>
              </a:rPr>
              <a:t>Your proposal should clearly specify a target end user or organization operating within the designated priority sectors. This entails providing a detailed description of the end user's needs, challenges, and how your solution aligns with addressing their specific requirements. By identifying a well-defined end user, you demonstrate a clear understanding of the practical application of your proposal within a real-world context.</a:t>
            </a:r>
          </a:p>
          <a:p>
            <a:pPr marL="457200" lvl="1" indent="0" algn="l">
              <a:buFont typeface="+mj-lt"/>
              <a:buNone/>
            </a:pPr>
            <a:endParaRPr lang="en-GB" b="0" i="0">
              <a:solidFill>
                <a:srgbClr val="D1D5DB"/>
              </a:solidFill>
              <a:effectLst/>
              <a:latin typeface="Söhne"/>
            </a:endParaRPr>
          </a:p>
          <a:p>
            <a:pPr algn="l">
              <a:buFont typeface="+mj-lt"/>
              <a:buNone/>
            </a:pPr>
            <a:r>
              <a:rPr lang="en-GB" b="1" i="0">
                <a:solidFill>
                  <a:srgbClr val="D1D5DB"/>
                </a:solidFill>
                <a:effectLst/>
                <a:latin typeface="Söhne"/>
              </a:rPr>
              <a:t>2.Demonstrate how your solution enhances productivity or efficiency:</a:t>
            </a:r>
          </a:p>
          <a:p>
            <a:pPr algn="l">
              <a:buFont typeface="+mj-lt"/>
              <a:buNone/>
            </a:pPr>
            <a:endParaRPr lang="en-GB" b="0" i="0">
              <a:solidFill>
                <a:srgbClr val="D1D5DB"/>
              </a:solidFill>
              <a:effectLst/>
              <a:latin typeface="Söhne"/>
            </a:endParaRPr>
          </a:p>
          <a:p>
            <a:pPr marL="457200" lvl="1" indent="0" algn="l">
              <a:buFont typeface="+mj-lt"/>
              <a:buNone/>
            </a:pPr>
            <a:r>
              <a:rPr lang="en-GB" b="0" i="0">
                <a:solidFill>
                  <a:srgbClr val="D1D5DB"/>
                </a:solidFill>
                <a:effectLst/>
                <a:latin typeface="Söhne"/>
              </a:rPr>
              <a:t>Within your proposal, it's imperative to thoroughly illustrate how your solution contributes to increased productivity or efficiency. This entails providing concrete examples, data, or metrics that showcase the potential gains achieved by implementing your solution. Describe how your technology or approach streamlines processes, reduces operational costs, shortens time-to-market, or improves overall performance. The more evidence you can provide, the more convincing your proposal will be.</a:t>
            </a:r>
          </a:p>
          <a:p>
            <a:pPr marL="457200" lvl="1" indent="0" algn="l">
              <a:buFont typeface="+mj-lt"/>
              <a:buNone/>
            </a:pPr>
            <a:endParaRPr lang="en-GB" b="0" i="0">
              <a:solidFill>
                <a:srgbClr val="D1D5DB"/>
              </a:solidFill>
              <a:effectLst/>
              <a:latin typeface="Söhne"/>
            </a:endParaRPr>
          </a:p>
          <a:p>
            <a:pPr algn="l">
              <a:buFont typeface="+mj-lt"/>
              <a:buNone/>
            </a:pPr>
            <a:r>
              <a:rPr lang="en-GB" b="1" i="0">
                <a:solidFill>
                  <a:srgbClr val="D1D5DB"/>
                </a:solidFill>
                <a:effectLst/>
                <a:latin typeface="Söhne"/>
              </a:rPr>
              <a:t>3.Showcase partners facilitating research commercialization:</a:t>
            </a:r>
          </a:p>
          <a:p>
            <a:pPr algn="l">
              <a:buFont typeface="+mj-lt"/>
              <a:buNone/>
            </a:pPr>
            <a:endParaRPr lang="en-GB" b="0" i="0">
              <a:solidFill>
                <a:srgbClr val="D1D5DB"/>
              </a:solidFill>
              <a:effectLst/>
              <a:latin typeface="Söhne"/>
            </a:endParaRPr>
          </a:p>
          <a:p>
            <a:pPr marL="457200" lvl="1" indent="0" algn="l">
              <a:buFont typeface="+mj-lt"/>
              <a:buNone/>
            </a:pPr>
            <a:r>
              <a:rPr lang="en-GB" b="0" i="0">
                <a:solidFill>
                  <a:srgbClr val="D1D5DB"/>
                </a:solidFill>
                <a:effectLst/>
                <a:latin typeface="Söhne"/>
              </a:rPr>
              <a:t>Highlight the key partners and collaborators integral to the successful commercialization of your research. This includes detailing their roles, expertise, and contributions to the project. Emphasize how these partnerships enhance the viability and scalability of your solution in the market. Discuss any strategic alliances, industry connections, or access to resources that your partners bring to the table. Demonstrating strong partnerships can </a:t>
            </a:r>
            <a:r>
              <a:rPr lang="en-GB" b="0" i="0" err="1">
                <a:solidFill>
                  <a:srgbClr val="D1D5DB"/>
                </a:solidFill>
                <a:effectLst/>
                <a:latin typeface="Söhne"/>
              </a:rPr>
              <a:t>instill</a:t>
            </a:r>
            <a:r>
              <a:rPr lang="en-GB" b="0" i="0">
                <a:solidFill>
                  <a:srgbClr val="D1D5DB"/>
                </a:solidFill>
                <a:effectLst/>
                <a:latin typeface="Söhne"/>
              </a:rPr>
              <a:t> confidence in the feasibility and market readiness of your proposal.</a:t>
            </a:r>
          </a:p>
          <a:p>
            <a:endParaRPr lang="en-GB"/>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A2B6EE5-A699-8E40-B9DE-1520246310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553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A2B6EE5-A699-8E40-B9DE-1520246310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6916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A2B6EE5-A699-8E40-B9DE-1520246310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8230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A2B6EE5-A699-8E40-B9DE-1520246310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615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F3BA1D-A00F-DB41-84DA-BE26C4853B35}" type="slidenum">
              <a:rPr lang="en-US" smtClean="0"/>
              <a:t>15</a:t>
            </a:fld>
            <a:endParaRPr lang="en-US"/>
          </a:p>
        </p:txBody>
      </p:sp>
    </p:spTree>
    <p:extLst>
      <p:ext uri="{BB962C8B-B14F-4D97-AF65-F5344CB8AC3E}">
        <p14:creationId xmlns:p14="http://schemas.microsoft.com/office/powerpoint/2010/main" val="2827105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abstract pattern can be removed or repositioned if required. Be careful to ‘Send to Back’ so that it does not obscure any important information.</a:t>
            </a:r>
          </a:p>
          <a:p>
            <a:endParaRPr lang="en-US"/>
          </a:p>
        </p:txBody>
      </p:sp>
      <p:sp>
        <p:nvSpPr>
          <p:cNvPr id="4" name="Slide Number Placeholder 3"/>
          <p:cNvSpPr>
            <a:spLocks noGrp="1"/>
          </p:cNvSpPr>
          <p:nvPr>
            <p:ph type="sldNum" sz="quarter" idx="5"/>
          </p:nvPr>
        </p:nvSpPr>
        <p:spPr/>
        <p:txBody>
          <a:bodyPr/>
          <a:lstStyle/>
          <a:p>
            <a:fld id="{C0F3BA1D-A00F-DB41-84DA-BE26C4853B35}" type="slidenum">
              <a:rPr lang="en-US" smtClean="0"/>
              <a:t>16</a:t>
            </a:fld>
            <a:endParaRPr lang="en-US"/>
          </a:p>
        </p:txBody>
      </p:sp>
    </p:spTree>
    <p:extLst>
      <p:ext uri="{BB962C8B-B14F-4D97-AF65-F5344CB8AC3E}">
        <p14:creationId xmlns:p14="http://schemas.microsoft.com/office/powerpoint/2010/main" val="117853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D1D5DB"/>
                </a:solidFill>
                <a:effectLst/>
                <a:latin typeface="Söhne"/>
              </a:rPr>
              <a:t>imagine a future where artificial intelligence doesn't just shape our world but also significantly impacts our economies. With the potential for a staggering 15 trillion dollar contribution to the global economy by 2030, coupled with the promise of a remarkable 26% boost in local GDP, AI's transformative power cannot be understated. Today, we delve into the world of AI, guided by our AI impact index, which catalogues and evaluates 300 AI use cases poised to revolutionize industries worldwide.</a:t>
            </a:r>
          </a:p>
          <a:p>
            <a:endParaRPr lang="en-GB" b="0" i="0">
              <a:solidFill>
                <a:srgbClr val="D1D5DB"/>
              </a:solidFill>
              <a:effectLst/>
              <a:latin typeface="Söhne"/>
            </a:endParaRPr>
          </a:p>
          <a:p>
            <a:r>
              <a:rPr lang="en-GB" b="0" i="0">
                <a:solidFill>
                  <a:srgbClr val="D1D5DB"/>
                </a:solidFill>
                <a:effectLst/>
                <a:latin typeface="Söhne"/>
              </a:rPr>
              <a:t>Amidst the backdrop of UK's productivity stagnation since 2008 and the persistent skills gaps that hinder the adoption and diffusion of AI, it becomes evident that certain industries are falling behind in harnessing the potential of artificial intelligence. However, our vision is clear: We aspire to not only address these challenges but also unleash AI's transformative power for the betterment of the UK economy. Our objectives are ambitious yet achievable - to uplift the UK economy by a substantial 22% of GDP, foster the development of a robust AI ecosystem, and position the UK as a front-runner in cutting-edge AI technology. </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071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D1D5DB"/>
                </a:solidFill>
                <a:effectLst/>
                <a:latin typeface="Söhne"/>
              </a:rPr>
              <a:t>Our initiative aims to remove adoption barriers in AI, such as cost constraints, ethical concerns, and skills gaps. We do this through R&amp;D grants, AI Innovation Networks, funding for responsible AI, practical use cases, and diverse upskilling programs, ensuring AI's benefits reach everyone.</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772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Along with us on with us on our journey we have: </a:t>
            </a:r>
          </a:p>
          <a:p>
            <a:endParaRPr lang="en-GB"/>
          </a:p>
          <a:p>
            <a:pPr algn="l">
              <a:buFont typeface="+mj-lt"/>
              <a:buAutoNum type="arabicPeriod"/>
            </a:pPr>
            <a:r>
              <a:rPr lang="en-GB" b="1" i="0">
                <a:solidFill>
                  <a:srgbClr val="D1D5DB"/>
                </a:solidFill>
                <a:effectLst/>
                <a:latin typeface="Söhne"/>
              </a:rPr>
              <a:t>The Alan Turing Institute:</a:t>
            </a:r>
            <a:r>
              <a:rPr lang="en-GB" b="0" i="0">
                <a:solidFill>
                  <a:srgbClr val="D1D5DB"/>
                </a:solidFill>
                <a:effectLst/>
                <a:latin typeface="Söhne"/>
              </a:rPr>
              <a:t> Guiding our journey with cutting-edge research and data science expertise.</a:t>
            </a:r>
          </a:p>
          <a:p>
            <a:pPr algn="l">
              <a:buFont typeface="+mj-lt"/>
              <a:buAutoNum type="arabicPeriod"/>
            </a:pPr>
            <a:r>
              <a:rPr lang="en-GB" b="1" i="0">
                <a:solidFill>
                  <a:srgbClr val="D1D5DB"/>
                </a:solidFill>
                <a:effectLst/>
                <a:latin typeface="Söhne"/>
              </a:rPr>
              <a:t>Hartree Centre:</a:t>
            </a:r>
            <a:r>
              <a:rPr lang="en-GB" b="0" i="0">
                <a:solidFill>
                  <a:srgbClr val="D1D5DB"/>
                </a:solidFill>
                <a:effectLst/>
                <a:latin typeface="Söhne"/>
              </a:rPr>
              <a:t> A driving force in high-performance computing, advancing AI innovation.</a:t>
            </a:r>
          </a:p>
          <a:p>
            <a:pPr algn="l">
              <a:buFont typeface="+mj-lt"/>
              <a:buAutoNum type="arabicPeriod"/>
            </a:pPr>
            <a:r>
              <a:rPr lang="en-GB" b="1" i="0">
                <a:solidFill>
                  <a:srgbClr val="D1D5DB"/>
                </a:solidFill>
                <a:effectLst/>
                <a:latin typeface="Söhne"/>
              </a:rPr>
              <a:t>Digital Catapult:</a:t>
            </a:r>
            <a:r>
              <a:rPr lang="en-GB" b="0" i="0">
                <a:solidFill>
                  <a:srgbClr val="D1D5DB"/>
                </a:solidFill>
                <a:effectLst/>
                <a:latin typeface="Söhne"/>
              </a:rPr>
              <a:t> Pioneering digital technology adoption and acceleration.</a:t>
            </a:r>
          </a:p>
          <a:p>
            <a:pPr algn="l">
              <a:buFont typeface="+mj-lt"/>
              <a:buAutoNum type="arabicPeriod"/>
            </a:pPr>
            <a:r>
              <a:rPr lang="en-GB" b="1" i="0">
                <a:solidFill>
                  <a:srgbClr val="D1D5DB"/>
                </a:solidFill>
                <a:effectLst/>
                <a:latin typeface="Söhne"/>
              </a:rPr>
              <a:t>Innovate UK KTN:</a:t>
            </a:r>
            <a:r>
              <a:rPr lang="en-GB" b="0" i="0">
                <a:solidFill>
                  <a:srgbClr val="D1D5DB"/>
                </a:solidFill>
                <a:effectLst/>
                <a:latin typeface="Söhne"/>
              </a:rPr>
              <a:t> Forging connections and fostering innovation across industries.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799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D1D5DB"/>
                </a:solidFill>
                <a:effectLst/>
                <a:latin typeface="Söhne"/>
              </a:rPr>
              <a:t>agriculture and food production - despite its significant £13.9 billion contribution to the UK economy, input costs have surged by 34.5% in the past year, while its global sector revenue share stands at a modest 0.13%. </a:t>
            </a:r>
          </a:p>
          <a:p>
            <a:endParaRPr lang="en-GB" b="0" i="0">
              <a:solidFill>
                <a:srgbClr val="D1D5DB"/>
              </a:solidFill>
              <a:effectLst/>
              <a:latin typeface="Söhne"/>
            </a:endParaRPr>
          </a:p>
          <a:p>
            <a:r>
              <a:rPr lang="en-GB" b="0" i="0">
                <a:solidFill>
                  <a:srgbClr val="D1D5DB"/>
                </a:solidFill>
                <a:effectLst/>
                <a:latin typeface="Söhne"/>
              </a:rPr>
              <a:t>Despite the British public's strong appreciation for its farmers, productivity in the sector remains persistently low. For medium and small-sized farms, the costs of inputs often exceed the revenue generated from outputs.</a:t>
            </a:r>
            <a:endParaRPr lang="en-GB"/>
          </a:p>
        </p:txBody>
      </p:sp>
      <p:sp>
        <p:nvSpPr>
          <p:cNvPr id="4" name="Slide Number Placeholder 3"/>
          <p:cNvSpPr>
            <a:spLocks noGrp="1"/>
          </p:cNvSpPr>
          <p:nvPr>
            <p:ph type="sldNum" sz="quarter" idx="5"/>
          </p:nvPr>
        </p:nvSpPr>
        <p:spPr/>
        <p:txBody>
          <a:bodyPr/>
          <a:lstStyle/>
          <a:p>
            <a:fld id="{741209D6-22AB-4B3D-8A79-9FCB02C5963C}" type="slidenum">
              <a:rPr lang="en-GB" smtClean="0"/>
              <a:t>5</a:t>
            </a:fld>
            <a:endParaRPr lang="en-GB"/>
          </a:p>
        </p:txBody>
      </p:sp>
    </p:spTree>
    <p:extLst>
      <p:ext uri="{BB962C8B-B14F-4D97-AF65-F5344CB8AC3E}">
        <p14:creationId xmlns:p14="http://schemas.microsoft.com/office/powerpoint/2010/main" val="1474421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D1D5DB"/>
                </a:solidFill>
                <a:effectLst/>
                <a:latin typeface="Söhne"/>
              </a:rPr>
              <a:t>creative industries - which make a substantial £109 billion contribution to the UK economy, it's noteworthy that 32% of the workforce is self-employed—twice the national average. These industries employ a total of 2.3 million individuals and account for 5.45% of the UK's creative sector's global revenue. </a:t>
            </a:r>
          </a:p>
          <a:p>
            <a:endParaRPr lang="en-GB" b="0" i="0">
              <a:solidFill>
                <a:srgbClr val="D1D5DB"/>
              </a:solidFill>
              <a:effectLst/>
              <a:latin typeface="Söhne"/>
            </a:endParaRPr>
          </a:p>
          <a:p>
            <a:r>
              <a:rPr lang="en-GB" b="0" i="0">
                <a:solidFill>
                  <a:srgbClr val="D1D5DB"/>
                </a:solidFill>
                <a:effectLst/>
                <a:latin typeface="Söhne"/>
              </a:rPr>
              <a:t>The UK's creative industries, known for their rich cultural heritage and innovative talent, make a substantial contribution to the economy and have a significant influence on global cultural trends. Their impressive growth rate of 6.9% in 2021-22, compared to the wider economy's 1.2%, highlights their pivotal role in shaping the country's economic future.</a:t>
            </a:r>
            <a:endParaRPr lang="en-GB"/>
          </a:p>
        </p:txBody>
      </p:sp>
      <p:sp>
        <p:nvSpPr>
          <p:cNvPr id="4" name="Slide Number Placeholder 3"/>
          <p:cNvSpPr>
            <a:spLocks noGrp="1"/>
          </p:cNvSpPr>
          <p:nvPr>
            <p:ph type="sldNum" sz="quarter" idx="5"/>
          </p:nvPr>
        </p:nvSpPr>
        <p:spPr/>
        <p:txBody>
          <a:bodyPr/>
          <a:lstStyle/>
          <a:p>
            <a:fld id="{741209D6-22AB-4B3D-8A79-9FCB02C5963C}" type="slidenum">
              <a:rPr lang="en-GB" smtClean="0"/>
              <a:t>6</a:t>
            </a:fld>
            <a:endParaRPr lang="en-GB"/>
          </a:p>
        </p:txBody>
      </p:sp>
    </p:spTree>
    <p:extLst>
      <p:ext uri="{BB962C8B-B14F-4D97-AF65-F5344CB8AC3E}">
        <p14:creationId xmlns:p14="http://schemas.microsoft.com/office/powerpoint/2010/main" val="2519344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D1D5DB"/>
                </a:solidFill>
                <a:effectLst/>
                <a:latin typeface="Söhne"/>
              </a:rPr>
              <a:t>Construction - this sector contributes a substantial £116 billion to the UK economy and employs 2.15 million individuals. However, there's a concerning projection: within the next decade, an estimated 61% of the workforce is expected to exit the industry. Despite its size, the UK construction industry accounts for 2.79% of the global sector's revenue. </a:t>
            </a:r>
          </a:p>
          <a:p>
            <a:endParaRPr lang="en-GB" b="0" i="0">
              <a:solidFill>
                <a:srgbClr val="D1D5DB"/>
              </a:solidFill>
              <a:effectLst/>
              <a:latin typeface="Söhne"/>
            </a:endParaRPr>
          </a:p>
          <a:p>
            <a:r>
              <a:rPr lang="en-GB" b="0" i="0">
                <a:solidFill>
                  <a:srgbClr val="D1D5DB"/>
                </a:solidFill>
                <a:effectLst/>
                <a:latin typeface="Söhne"/>
              </a:rPr>
              <a:t>Construction is a major sector in the UK economy, yet it has faced difficulties in adopting new technologies. Its output currently lags 23% below the economy's average, and there are emerging </a:t>
            </a:r>
            <a:r>
              <a:rPr lang="en-GB" b="0" i="0" err="1">
                <a:solidFill>
                  <a:srgbClr val="D1D5DB"/>
                </a:solidFill>
                <a:effectLst/>
                <a:latin typeface="Söhne"/>
              </a:rPr>
              <a:t>labor</a:t>
            </a:r>
            <a:r>
              <a:rPr lang="en-GB" b="0" i="0">
                <a:solidFill>
                  <a:srgbClr val="D1D5DB"/>
                </a:solidFill>
                <a:effectLst/>
                <a:latin typeface="Söhne"/>
              </a:rPr>
              <a:t> force challenges. However, AI holds the promise of transforming and revitalizing this industry, offering potential solutions to its ongoing challenges.</a:t>
            </a:r>
            <a:endParaRPr lang="en-GB"/>
          </a:p>
        </p:txBody>
      </p:sp>
      <p:sp>
        <p:nvSpPr>
          <p:cNvPr id="4" name="Slide Number Placeholder 3"/>
          <p:cNvSpPr>
            <a:spLocks noGrp="1"/>
          </p:cNvSpPr>
          <p:nvPr>
            <p:ph type="sldNum" sz="quarter" idx="5"/>
          </p:nvPr>
        </p:nvSpPr>
        <p:spPr/>
        <p:txBody>
          <a:bodyPr/>
          <a:lstStyle/>
          <a:p>
            <a:fld id="{741209D6-22AB-4B3D-8A79-9FCB02C5963C}" type="slidenum">
              <a:rPr lang="en-GB" smtClean="0"/>
              <a:t>7</a:t>
            </a:fld>
            <a:endParaRPr lang="en-GB"/>
          </a:p>
        </p:txBody>
      </p:sp>
    </p:spTree>
    <p:extLst>
      <p:ext uri="{BB962C8B-B14F-4D97-AF65-F5344CB8AC3E}">
        <p14:creationId xmlns:p14="http://schemas.microsoft.com/office/powerpoint/2010/main" val="1035504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D1D5DB"/>
                </a:solidFill>
                <a:effectLst/>
                <a:latin typeface="Söhne"/>
              </a:rPr>
              <a:t>Transport - it makes a significant £83.5 billion contribution to the UK economy. However, it faces challenges such as a shortage of HGV drivers and an annual expenditure of over £5 billion on public transport passenger journeys. Additionally, it contributes 4.7% to the global logistics industry's revenue.</a:t>
            </a:r>
          </a:p>
          <a:p>
            <a:endParaRPr lang="en-GB" b="0" i="0">
              <a:solidFill>
                <a:srgbClr val="D1D5DB"/>
              </a:solidFill>
              <a:effectLst/>
              <a:latin typeface="Söhne"/>
            </a:endParaRPr>
          </a:p>
          <a:p>
            <a:r>
              <a:rPr lang="en-GB" b="0" i="0">
                <a:solidFill>
                  <a:srgbClr val="D1D5DB"/>
                </a:solidFill>
                <a:effectLst/>
                <a:latin typeface="Söhne"/>
              </a:rPr>
              <a:t>The efficient movement of goods and people is crucial for the UK's economic activity, involving 645 billion passenger </a:t>
            </a:r>
            <a:r>
              <a:rPr lang="en-GB" b="0" i="0" err="1">
                <a:solidFill>
                  <a:srgbClr val="D1D5DB"/>
                </a:solidFill>
                <a:effectLst/>
                <a:latin typeface="Söhne"/>
              </a:rPr>
              <a:t>kilometers</a:t>
            </a:r>
            <a:r>
              <a:rPr lang="en-GB" b="0" i="0">
                <a:solidFill>
                  <a:srgbClr val="D1D5DB"/>
                </a:solidFill>
                <a:effectLst/>
                <a:latin typeface="Söhne"/>
              </a:rPr>
              <a:t> and 360 million tonnes of traded freight in 2021. Despite these high figures, there has been a 20% drop in output over the past five years, highlighting a significant opportunity for innovation and improvement in the transportation sector.</a:t>
            </a:r>
            <a:endParaRPr lang="en-GB"/>
          </a:p>
        </p:txBody>
      </p:sp>
      <p:sp>
        <p:nvSpPr>
          <p:cNvPr id="4" name="Slide Number Placeholder 3"/>
          <p:cNvSpPr>
            <a:spLocks noGrp="1"/>
          </p:cNvSpPr>
          <p:nvPr>
            <p:ph type="sldNum" sz="quarter" idx="5"/>
          </p:nvPr>
        </p:nvSpPr>
        <p:spPr/>
        <p:txBody>
          <a:bodyPr/>
          <a:lstStyle/>
          <a:p>
            <a:fld id="{741209D6-22AB-4B3D-8A79-9FCB02C5963C}" type="slidenum">
              <a:rPr lang="en-GB" smtClean="0"/>
              <a:t>8</a:t>
            </a:fld>
            <a:endParaRPr lang="en-GB"/>
          </a:p>
        </p:txBody>
      </p:sp>
    </p:spTree>
    <p:extLst>
      <p:ext uri="{BB962C8B-B14F-4D97-AF65-F5344CB8AC3E}">
        <p14:creationId xmlns:p14="http://schemas.microsoft.com/office/powerpoint/2010/main" val="3251922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a:solidFill>
                  <a:srgbClr val="D1D5DB"/>
                </a:solidFill>
                <a:effectLst/>
                <a:latin typeface="Söhne"/>
              </a:rPr>
              <a:t>The following section outlines the eligibility criteria and scope requirements for the competition. Please pay close attention, and feel free to ask questions in the chat if you need clarification or further explanation. Our colleagues will do their best to respond promptly. Additionally, we will hold a Q&amp;A session after the presentation.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937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4B1D-5B0E-E140-A273-2B3CBD8E09E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10F6E72-494B-EE41-940A-5363759F9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FA055EE-3429-4747-85D7-E80F416B632A}"/>
              </a:ext>
            </a:extLst>
          </p:cNvPr>
          <p:cNvSpPr>
            <a:spLocks noGrp="1"/>
          </p:cNvSpPr>
          <p:nvPr>
            <p:ph type="dt" sz="half" idx="10"/>
          </p:nvPr>
        </p:nvSpPr>
        <p:spPr/>
        <p:txBody>
          <a:bodyPr/>
          <a:lstStyle/>
          <a:p>
            <a:fld id="{F052F0FB-3D49-9D4F-97C6-7260B436500D}" type="datetime1">
              <a:rPr lang="en-GB" smtClean="0"/>
              <a:t>20/01/2025</a:t>
            </a:fld>
            <a:endParaRPr lang="en-US"/>
          </a:p>
        </p:txBody>
      </p:sp>
      <p:sp>
        <p:nvSpPr>
          <p:cNvPr id="5" name="Footer Placeholder 4">
            <a:extLst>
              <a:ext uri="{FF2B5EF4-FFF2-40B4-BE49-F238E27FC236}">
                <a16:creationId xmlns:a16="http://schemas.microsoft.com/office/drawing/2014/main" id="{816810BD-6E3C-2A44-98CD-199F950EF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6FB78-E2B9-6443-B2AB-3819D09E9D8A}"/>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3297973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DB4E-3208-3942-818F-5C45E00661D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2E12F27-7C78-8C4D-A651-A634C083C6B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D044B7-3965-9D40-9CFB-B376EE6F385E}"/>
              </a:ext>
            </a:extLst>
          </p:cNvPr>
          <p:cNvSpPr>
            <a:spLocks noGrp="1"/>
          </p:cNvSpPr>
          <p:nvPr>
            <p:ph type="dt" sz="half" idx="10"/>
          </p:nvPr>
        </p:nvSpPr>
        <p:spPr/>
        <p:txBody>
          <a:bodyPr/>
          <a:lstStyle/>
          <a:p>
            <a:fld id="{4D1A9746-2769-AA4F-A9D4-77C805A32FDA}" type="datetime1">
              <a:rPr lang="en-GB" smtClean="0"/>
              <a:t>20/01/2025</a:t>
            </a:fld>
            <a:endParaRPr lang="en-US"/>
          </a:p>
        </p:txBody>
      </p:sp>
      <p:sp>
        <p:nvSpPr>
          <p:cNvPr id="5" name="Footer Placeholder 4">
            <a:extLst>
              <a:ext uri="{FF2B5EF4-FFF2-40B4-BE49-F238E27FC236}">
                <a16:creationId xmlns:a16="http://schemas.microsoft.com/office/drawing/2014/main" id="{F16B57D9-A0EA-2A45-A965-DBA30B49F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493EE2-3FB8-2341-BC3D-B9BBFB5EE76F}"/>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3433474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D3FB39-29BA-2F42-9438-6405954A7BB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8D7D58E-BAED-2941-B30F-167494BC5C2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171C3A-2239-054D-973E-5EF18FAC0D81}"/>
              </a:ext>
            </a:extLst>
          </p:cNvPr>
          <p:cNvSpPr>
            <a:spLocks noGrp="1"/>
          </p:cNvSpPr>
          <p:nvPr>
            <p:ph type="dt" sz="half" idx="10"/>
          </p:nvPr>
        </p:nvSpPr>
        <p:spPr/>
        <p:txBody>
          <a:bodyPr/>
          <a:lstStyle/>
          <a:p>
            <a:fld id="{E98D291C-43D3-254B-B99C-3DDFF0562873}" type="datetime1">
              <a:rPr lang="en-GB" smtClean="0"/>
              <a:t>20/01/2025</a:t>
            </a:fld>
            <a:endParaRPr lang="en-US"/>
          </a:p>
        </p:txBody>
      </p:sp>
      <p:sp>
        <p:nvSpPr>
          <p:cNvPr id="5" name="Footer Placeholder 4">
            <a:extLst>
              <a:ext uri="{FF2B5EF4-FFF2-40B4-BE49-F238E27FC236}">
                <a16:creationId xmlns:a16="http://schemas.microsoft.com/office/drawing/2014/main" id="{3DADA16F-4ADD-6443-9509-212D1EFF4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9A274-3B0A-624C-AB37-77810D5A8217}"/>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870145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5446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hree Conten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hasCustomPrompt="1"/>
          </p:nvPr>
        </p:nvSpPr>
        <p:spPr>
          <a:xfrm>
            <a:off x="4440795" y="3905882"/>
            <a:ext cx="3310411" cy="2119471"/>
          </a:xfrm>
        </p:spPr>
        <p:txBody>
          <a:bodyPr>
            <a:normAutofit/>
          </a:bodyPr>
          <a:lstStyle>
            <a:lvl1pPr marL="0" indent="0">
              <a:buNone/>
              <a:defRPr sz="140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7" name="Slide Number Placeholder 6"/>
          <p:cNvSpPr>
            <a:spLocks noGrp="1"/>
          </p:cNvSpPr>
          <p:nvPr>
            <p:ph type="sldNum" sz="quarter" idx="12"/>
          </p:nvPr>
        </p:nvSpPr>
        <p:spPr/>
        <p:txBody>
          <a:bodyPr/>
          <a:lstStyle/>
          <a:p>
            <a:fld id="{9B300B1C-C1E4-8748-BE64-222004E90874}" type="slidenum">
              <a:rPr lang="en-US" smtClean="0"/>
              <a:t>‹#›</a:t>
            </a:fld>
            <a:endParaRPr lang="en-US"/>
          </a:p>
        </p:txBody>
      </p:sp>
      <p:sp>
        <p:nvSpPr>
          <p:cNvPr id="9" name="Content Placeholder 3"/>
          <p:cNvSpPr>
            <a:spLocks noGrp="1"/>
          </p:cNvSpPr>
          <p:nvPr>
            <p:ph sz="half" idx="13" hasCustomPrompt="1"/>
          </p:nvPr>
        </p:nvSpPr>
        <p:spPr>
          <a:xfrm>
            <a:off x="624000" y="3905882"/>
            <a:ext cx="3310411" cy="2119471"/>
          </a:xfrm>
        </p:spPr>
        <p:txBody>
          <a:bodyPr>
            <a:normAutofit/>
          </a:bodyPr>
          <a:lstStyle>
            <a:lvl1pPr marL="0" indent="0">
              <a:buNone/>
              <a:defRPr sz="140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10" name="Content Placeholder 3"/>
          <p:cNvSpPr>
            <a:spLocks noGrp="1"/>
          </p:cNvSpPr>
          <p:nvPr>
            <p:ph sz="half" idx="14" hasCustomPrompt="1"/>
          </p:nvPr>
        </p:nvSpPr>
        <p:spPr>
          <a:xfrm>
            <a:off x="8291341" y="3905882"/>
            <a:ext cx="3310411" cy="2119471"/>
          </a:xfrm>
        </p:spPr>
        <p:txBody>
          <a:bodyPr>
            <a:normAutofit/>
          </a:bodyPr>
          <a:lstStyle>
            <a:lvl1pPr marL="0" indent="0">
              <a:buNone/>
              <a:defRPr sz="140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13" name="Content Placeholder 3"/>
          <p:cNvSpPr>
            <a:spLocks noGrp="1"/>
          </p:cNvSpPr>
          <p:nvPr>
            <p:ph sz="half" idx="15"/>
          </p:nvPr>
        </p:nvSpPr>
        <p:spPr>
          <a:xfrm>
            <a:off x="624000" y="1368000"/>
            <a:ext cx="10977752" cy="2368323"/>
          </a:xfrm>
        </p:spPr>
        <p:txBody>
          <a:bodyPr>
            <a:normAutofit/>
          </a:bodyPr>
          <a:lstStyle>
            <a:lvl1pPr marL="0" indent="0">
              <a:buNone/>
              <a:defRPr sz="1800"/>
            </a:lvl1pPr>
          </a:lstStyle>
          <a:p>
            <a:pPr lvl="0"/>
            <a:endParaRPr lang="en-US"/>
          </a:p>
        </p:txBody>
      </p:sp>
    </p:spTree>
    <p:extLst>
      <p:ext uri="{BB962C8B-B14F-4D97-AF65-F5344CB8AC3E}">
        <p14:creationId xmlns:p14="http://schemas.microsoft.com/office/powerpoint/2010/main" val="2788460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D99DC4-9322-3C6A-3877-22A64728595F}"/>
              </a:ext>
            </a:extLst>
          </p:cNvPr>
          <p:cNvSpPr>
            <a:spLocks noGrp="1"/>
          </p:cNvSpPr>
          <p:nvPr>
            <p:ph type="sldNum" sz="quarter" idx="10"/>
          </p:nvPr>
        </p:nvSpPr>
        <p:spPr>
          <a:xfrm>
            <a:off x="316992" y="6481184"/>
            <a:ext cx="371189" cy="274324"/>
          </a:xfrm>
        </p:spPr>
        <p:txBody>
          <a:bodyPr/>
          <a:lstStyle/>
          <a:p>
            <a:fld id="{9AD36E64-66A3-400B-9485-C18D2C7F4498}" type="slidenum">
              <a:rPr lang="en-IN" smtClean="0"/>
              <a:pPr/>
              <a:t>‹#›</a:t>
            </a:fld>
            <a:endParaRPr lang="en-IN"/>
          </a:p>
        </p:txBody>
      </p:sp>
      <p:grpSp>
        <p:nvGrpSpPr>
          <p:cNvPr id="26" name="Group 25">
            <a:extLst>
              <a:ext uri="{FF2B5EF4-FFF2-40B4-BE49-F238E27FC236}">
                <a16:creationId xmlns:a16="http://schemas.microsoft.com/office/drawing/2014/main" id="{0E58B409-E8BC-EF9A-DD14-6E9E9DEE3648}"/>
              </a:ext>
            </a:extLst>
          </p:cNvPr>
          <p:cNvGrpSpPr/>
          <p:nvPr userDrawn="1"/>
        </p:nvGrpSpPr>
        <p:grpSpPr>
          <a:xfrm>
            <a:off x="7508125" y="6439877"/>
            <a:ext cx="4547302" cy="422842"/>
            <a:chOff x="7508125" y="6439877"/>
            <a:chExt cx="4547302" cy="422842"/>
          </a:xfrm>
        </p:grpSpPr>
        <p:pic>
          <p:nvPicPr>
            <p:cNvPr id="27" name="Picture 26" descr="A blue text on a black background&#10;&#10;Description automatically generated">
              <a:extLst>
                <a:ext uri="{FF2B5EF4-FFF2-40B4-BE49-F238E27FC236}">
                  <a16:creationId xmlns:a16="http://schemas.microsoft.com/office/drawing/2014/main" id="{41E70881-5DE5-FB2D-F551-964EA3F793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943" t="26121" r="11039" b="20858"/>
            <a:stretch/>
          </p:blipFill>
          <p:spPr>
            <a:xfrm>
              <a:off x="7508125" y="6439877"/>
              <a:ext cx="1563108" cy="422842"/>
            </a:xfrm>
            <a:prstGeom prst="rect">
              <a:avLst/>
            </a:prstGeom>
          </p:spPr>
        </p:pic>
        <p:cxnSp>
          <p:nvCxnSpPr>
            <p:cNvPr id="28" name="Straight Connector 27">
              <a:extLst>
                <a:ext uri="{FF2B5EF4-FFF2-40B4-BE49-F238E27FC236}">
                  <a16:creationId xmlns:a16="http://schemas.microsoft.com/office/drawing/2014/main" id="{CC58063A-E0BB-5569-3C9F-AE4D4404B288}"/>
                </a:ext>
              </a:extLst>
            </p:cNvPr>
            <p:cNvCxnSpPr>
              <a:cxnSpLocks/>
            </p:cNvCxnSpPr>
            <p:nvPr userDrawn="1"/>
          </p:nvCxnSpPr>
          <p:spPr>
            <a:xfrm>
              <a:off x="9401865" y="6471300"/>
              <a:ext cx="0" cy="294092"/>
            </a:xfrm>
            <a:prstGeom prst="line">
              <a:avLst/>
            </a:prstGeom>
            <a:ln w="190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7D82A338-7D59-37C7-BC87-C4EF413FEF49}"/>
                </a:ext>
              </a:extLst>
            </p:cNvPr>
            <p:cNvGrpSpPr/>
            <p:nvPr userDrawn="1"/>
          </p:nvGrpSpPr>
          <p:grpSpPr>
            <a:xfrm>
              <a:off x="9799190" y="6439877"/>
              <a:ext cx="2256237" cy="334114"/>
              <a:chOff x="7751228" y="4318866"/>
              <a:chExt cx="2256237" cy="334114"/>
            </a:xfrm>
          </p:grpSpPr>
          <p:pic>
            <p:nvPicPr>
              <p:cNvPr id="30" name="Picture 29" descr="A blue letters on a black background&#10;&#10;Description automatically generated">
                <a:extLst>
                  <a:ext uri="{FF2B5EF4-FFF2-40B4-BE49-F238E27FC236}">
                    <a16:creationId xmlns:a16="http://schemas.microsoft.com/office/drawing/2014/main" id="{06B21B84-C417-3DDD-14A2-BEB7D83775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9832" y="4377696"/>
                <a:ext cx="1017633" cy="275284"/>
              </a:xfrm>
              <a:prstGeom prst="rect">
                <a:avLst/>
              </a:prstGeom>
            </p:spPr>
          </p:pic>
          <p:pic>
            <p:nvPicPr>
              <p:cNvPr id="31" name="Picture 2" descr="UKRI_IUK-Logo_Horiz-RGB">
                <a:extLst>
                  <a:ext uri="{FF2B5EF4-FFF2-40B4-BE49-F238E27FC236}">
                    <a16:creationId xmlns:a16="http://schemas.microsoft.com/office/drawing/2014/main" id="{2643A795-51F9-A193-094D-4CF40834C2E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51228" y="4318866"/>
                <a:ext cx="1038023" cy="334114"/>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7459032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4B1D-5B0E-E140-A273-2B3CBD8E09E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10F6E72-494B-EE41-940A-5363759F9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FA055EE-3429-4747-85D7-E80F416B632A}"/>
              </a:ext>
            </a:extLst>
          </p:cNvPr>
          <p:cNvSpPr>
            <a:spLocks noGrp="1"/>
          </p:cNvSpPr>
          <p:nvPr>
            <p:ph type="dt" sz="half" idx="10"/>
          </p:nvPr>
        </p:nvSpPr>
        <p:spPr/>
        <p:txBody>
          <a:bodyPr/>
          <a:lstStyle/>
          <a:p>
            <a:fld id="{26B45F40-C7C6-F045-B75E-904D8FB471A1}" type="datetime1">
              <a:rPr lang="en-GB" smtClean="0"/>
              <a:t>20/01/2025</a:t>
            </a:fld>
            <a:endParaRPr lang="en-US"/>
          </a:p>
        </p:txBody>
      </p:sp>
      <p:sp>
        <p:nvSpPr>
          <p:cNvPr id="5" name="Footer Placeholder 4">
            <a:extLst>
              <a:ext uri="{FF2B5EF4-FFF2-40B4-BE49-F238E27FC236}">
                <a16:creationId xmlns:a16="http://schemas.microsoft.com/office/drawing/2014/main" id="{816810BD-6E3C-2A44-98CD-199F950EF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6FB78-E2B9-6443-B2AB-3819D09E9D8A}"/>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915812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66B3-45DD-AE47-8A7F-22703B07234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DB9A7D0-6314-F748-972F-DD19307ECD2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BA09D9-F3C6-AA43-B0C0-C1AFACC55E52}"/>
              </a:ext>
            </a:extLst>
          </p:cNvPr>
          <p:cNvSpPr>
            <a:spLocks noGrp="1"/>
          </p:cNvSpPr>
          <p:nvPr>
            <p:ph type="dt" sz="half" idx="10"/>
          </p:nvPr>
        </p:nvSpPr>
        <p:spPr/>
        <p:txBody>
          <a:bodyPr/>
          <a:lstStyle/>
          <a:p>
            <a:fld id="{C6B4446F-A064-8347-8955-B342843ABCA3}" type="datetime1">
              <a:rPr lang="en-GB" smtClean="0"/>
              <a:t>20/01/2025</a:t>
            </a:fld>
            <a:endParaRPr lang="en-US"/>
          </a:p>
        </p:txBody>
      </p:sp>
      <p:sp>
        <p:nvSpPr>
          <p:cNvPr id="5" name="Footer Placeholder 4">
            <a:extLst>
              <a:ext uri="{FF2B5EF4-FFF2-40B4-BE49-F238E27FC236}">
                <a16:creationId xmlns:a16="http://schemas.microsoft.com/office/drawing/2014/main" id="{7C4EE94B-A617-5E4C-A6C4-6D9909BDC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440FB-F1D4-854C-97A7-77E67012B897}"/>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416747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6C4-79A9-0541-8A29-9FD07C15006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3713EA2-ECE6-AA41-9591-66C02587E2A3}"/>
              </a:ext>
            </a:extLst>
          </p:cNvPr>
          <p:cNvSpPr>
            <a:spLocks noGrp="1"/>
          </p:cNvSpPr>
          <p:nvPr>
            <p:ph type="body" idx="1"/>
          </p:nvPr>
        </p:nvSpPr>
        <p:spPr>
          <a:xfrm>
            <a:off x="831850" y="4589463"/>
            <a:ext cx="10515600" cy="1500187"/>
          </a:xfrm>
        </p:spPr>
        <p:txBody>
          <a:bodyPr/>
          <a:lstStyle>
            <a:lvl1pPr marL="0" indent="0">
              <a:lnSpc>
                <a:spcPct val="100000"/>
              </a:lnSpc>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455C20-2252-EC41-82AA-6F63D12B9AE6}"/>
              </a:ext>
            </a:extLst>
          </p:cNvPr>
          <p:cNvSpPr>
            <a:spLocks noGrp="1"/>
          </p:cNvSpPr>
          <p:nvPr>
            <p:ph type="dt" sz="half" idx="10"/>
          </p:nvPr>
        </p:nvSpPr>
        <p:spPr/>
        <p:txBody>
          <a:bodyPr/>
          <a:lstStyle/>
          <a:p>
            <a:fld id="{B74F66A0-57D8-6246-B611-175645021EE6}" type="datetime1">
              <a:rPr lang="en-GB" smtClean="0"/>
              <a:t>20/01/2025</a:t>
            </a:fld>
            <a:endParaRPr lang="en-US"/>
          </a:p>
        </p:txBody>
      </p:sp>
      <p:sp>
        <p:nvSpPr>
          <p:cNvPr id="5" name="Footer Placeholder 4">
            <a:extLst>
              <a:ext uri="{FF2B5EF4-FFF2-40B4-BE49-F238E27FC236}">
                <a16:creationId xmlns:a16="http://schemas.microsoft.com/office/drawing/2014/main" id="{94829631-0877-204F-BDE8-860D02189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7CEE0D-98FF-BB4B-853C-6692C3AD4B3D}"/>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3759748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3EB1-78A0-504E-9E77-D495AD57B52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4F508F2-78EE-7A47-8A5D-6F90242A49B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D7ED035-F7B3-004B-9659-A34DF25D7C1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635E0D5-A459-DC42-B607-51C3396F6A53}"/>
              </a:ext>
            </a:extLst>
          </p:cNvPr>
          <p:cNvSpPr>
            <a:spLocks noGrp="1"/>
          </p:cNvSpPr>
          <p:nvPr>
            <p:ph type="dt" sz="half" idx="10"/>
          </p:nvPr>
        </p:nvSpPr>
        <p:spPr/>
        <p:txBody>
          <a:bodyPr/>
          <a:lstStyle/>
          <a:p>
            <a:fld id="{E83C30D2-A72C-0A4D-BF3F-29B8AF0C7F65}" type="datetime1">
              <a:rPr lang="en-GB" smtClean="0"/>
              <a:t>20/01/2025</a:t>
            </a:fld>
            <a:endParaRPr lang="en-US"/>
          </a:p>
        </p:txBody>
      </p:sp>
      <p:sp>
        <p:nvSpPr>
          <p:cNvPr id="6" name="Footer Placeholder 5">
            <a:extLst>
              <a:ext uri="{FF2B5EF4-FFF2-40B4-BE49-F238E27FC236}">
                <a16:creationId xmlns:a16="http://schemas.microsoft.com/office/drawing/2014/main" id="{52B1E39C-47D9-8B49-AF18-F126DB737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60C60-A2DB-9042-B2C8-5DD498CEF246}"/>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2331078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7597-8A65-5D48-91B9-6296BF0C566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011A31-A233-EE43-8CEA-A5A1E92D8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BF125B4-47DF-1E43-A944-92881DC81D0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E7C9C73-8EA0-934E-B04E-E87C76572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A3D45EB-5F0A-1F42-B324-7E8D57ADC41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04EC4AB-2EBA-7047-A9B5-AC6045A528B6}"/>
              </a:ext>
            </a:extLst>
          </p:cNvPr>
          <p:cNvSpPr>
            <a:spLocks noGrp="1"/>
          </p:cNvSpPr>
          <p:nvPr>
            <p:ph type="dt" sz="half" idx="10"/>
          </p:nvPr>
        </p:nvSpPr>
        <p:spPr/>
        <p:txBody>
          <a:bodyPr/>
          <a:lstStyle/>
          <a:p>
            <a:fld id="{326CAC6F-1F70-144F-9A97-F8C403AA250D}" type="datetime1">
              <a:rPr lang="en-GB" smtClean="0"/>
              <a:t>20/01/2025</a:t>
            </a:fld>
            <a:endParaRPr lang="en-US"/>
          </a:p>
        </p:txBody>
      </p:sp>
      <p:sp>
        <p:nvSpPr>
          <p:cNvPr id="8" name="Footer Placeholder 7">
            <a:extLst>
              <a:ext uri="{FF2B5EF4-FFF2-40B4-BE49-F238E27FC236}">
                <a16:creationId xmlns:a16="http://schemas.microsoft.com/office/drawing/2014/main" id="{661F4608-83CE-AA47-8413-CA2690BC0E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3A2C2E-1A95-A94B-9B21-CE6CC5EC6495}"/>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263028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66B3-45DD-AE47-8A7F-22703B07234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DB9A7D0-6314-F748-972F-DD19307ECD2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BA09D9-F3C6-AA43-B0C0-C1AFACC55E52}"/>
              </a:ext>
            </a:extLst>
          </p:cNvPr>
          <p:cNvSpPr>
            <a:spLocks noGrp="1"/>
          </p:cNvSpPr>
          <p:nvPr>
            <p:ph type="dt" sz="half" idx="10"/>
          </p:nvPr>
        </p:nvSpPr>
        <p:spPr/>
        <p:txBody>
          <a:bodyPr/>
          <a:lstStyle/>
          <a:p>
            <a:fld id="{0F86F1EA-B7E3-5C48-A6D5-62A9AFFDF19F}" type="datetime1">
              <a:rPr lang="en-GB" smtClean="0"/>
              <a:t>20/01/2025</a:t>
            </a:fld>
            <a:endParaRPr lang="en-US"/>
          </a:p>
        </p:txBody>
      </p:sp>
      <p:sp>
        <p:nvSpPr>
          <p:cNvPr id="5" name="Footer Placeholder 4">
            <a:extLst>
              <a:ext uri="{FF2B5EF4-FFF2-40B4-BE49-F238E27FC236}">
                <a16:creationId xmlns:a16="http://schemas.microsoft.com/office/drawing/2014/main" id="{7C4EE94B-A617-5E4C-A6C4-6D9909BDC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440FB-F1D4-854C-97A7-77E67012B897}"/>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3094899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EC25-5F90-3440-9E19-681839FAC16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6BC4AC2-36DD-3F4F-B86B-362D11CDC5D8}"/>
              </a:ext>
            </a:extLst>
          </p:cNvPr>
          <p:cNvSpPr>
            <a:spLocks noGrp="1"/>
          </p:cNvSpPr>
          <p:nvPr>
            <p:ph type="dt" sz="half" idx="10"/>
          </p:nvPr>
        </p:nvSpPr>
        <p:spPr/>
        <p:txBody>
          <a:bodyPr/>
          <a:lstStyle/>
          <a:p>
            <a:fld id="{663126BE-4318-F849-B2F9-703D40231FAD}" type="datetime1">
              <a:rPr lang="en-GB" smtClean="0"/>
              <a:t>20/01/2025</a:t>
            </a:fld>
            <a:endParaRPr lang="en-US"/>
          </a:p>
        </p:txBody>
      </p:sp>
      <p:sp>
        <p:nvSpPr>
          <p:cNvPr id="4" name="Footer Placeholder 3">
            <a:extLst>
              <a:ext uri="{FF2B5EF4-FFF2-40B4-BE49-F238E27FC236}">
                <a16:creationId xmlns:a16="http://schemas.microsoft.com/office/drawing/2014/main" id="{F8F41334-BDDF-2642-ACBD-97768E503E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E166AB-DA97-3A48-9493-CBE7BC234DB2}"/>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591381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5A395B-9780-D646-802E-99D88446328A}"/>
              </a:ext>
            </a:extLst>
          </p:cNvPr>
          <p:cNvSpPr>
            <a:spLocks noGrp="1"/>
          </p:cNvSpPr>
          <p:nvPr>
            <p:ph type="dt" sz="half" idx="10"/>
          </p:nvPr>
        </p:nvSpPr>
        <p:spPr/>
        <p:txBody>
          <a:bodyPr/>
          <a:lstStyle/>
          <a:p>
            <a:fld id="{6EC95DFA-2C04-5441-A58F-BD586E9EC2F7}" type="datetime1">
              <a:rPr lang="en-GB" smtClean="0"/>
              <a:t>20/01/2025</a:t>
            </a:fld>
            <a:endParaRPr lang="en-US"/>
          </a:p>
        </p:txBody>
      </p:sp>
      <p:sp>
        <p:nvSpPr>
          <p:cNvPr id="3" name="Footer Placeholder 2">
            <a:extLst>
              <a:ext uri="{FF2B5EF4-FFF2-40B4-BE49-F238E27FC236}">
                <a16:creationId xmlns:a16="http://schemas.microsoft.com/office/drawing/2014/main" id="{4DDAC869-2240-1F4F-95BE-1DD38CB77B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500DF4-390D-A049-9FC1-CD4E7D1AF404}"/>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2556605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0434-FE9A-984C-8827-8A6A2B8923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FEDFF3E-E98E-1044-9368-202B430B6A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D0CB937-C1A0-6B40-9A83-C921DC9CD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7FD0FD-B0D0-EA40-8A0B-A50152A442F8}"/>
              </a:ext>
            </a:extLst>
          </p:cNvPr>
          <p:cNvSpPr>
            <a:spLocks noGrp="1"/>
          </p:cNvSpPr>
          <p:nvPr>
            <p:ph type="dt" sz="half" idx="10"/>
          </p:nvPr>
        </p:nvSpPr>
        <p:spPr/>
        <p:txBody>
          <a:bodyPr/>
          <a:lstStyle/>
          <a:p>
            <a:fld id="{E20A0840-B9EC-5D42-A179-4D9D0896F1F0}" type="datetime1">
              <a:rPr lang="en-GB" smtClean="0"/>
              <a:t>20/01/2025</a:t>
            </a:fld>
            <a:endParaRPr lang="en-US"/>
          </a:p>
        </p:txBody>
      </p:sp>
      <p:sp>
        <p:nvSpPr>
          <p:cNvPr id="6" name="Footer Placeholder 5">
            <a:extLst>
              <a:ext uri="{FF2B5EF4-FFF2-40B4-BE49-F238E27FC236}">
                <a16:creationId xmlns:a16="http://schemas.microsoft.com/office/drawing/2014/main" id="{FDC93C4A-B984-2B4C-9A75-F8A30115B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32133-8FEE-D74C-A61F-1DE4F5BD3FDB}"/>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2358082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D351-B6E8-3D4B-8D40-CDA874F344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551DAD1-65E4-164A-B1FA-0F88B3C6D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FA5BB7-6B2A-4E4A-991E-3885FF200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384D25-6268-D740-AD8D-E967A6D7B08C}"/>
              </a:ext>
            </a:extLst>
          </p:cNvPr>
          <p:cNvSpPr>
            <a:spLocks noGrp="1"/>
          </p:cNvSpPr>
          <p:nvPr>
            <p:ph type="dt" sz="half" idx="10"/>
          </p:nvPr>
        </p:nvSpPr>
        <p:spPr/>
        <p:txBody>
          <a:bodyPr/>
          <a:lstStyle/>
          <a:p>
            <a:fld id="{1C616C1E-120C-8047-A8DB-82CDCF0374C4}" type="datetime1">
              <a:rPr lang="en-GB" smtClean="0"/>
              <a:t>20/01/2025</a:t>
            </a:fld>
            <a:endParaRPr lang="en-US"/>
          </a:p>
        </p:txBody>
      </p:sp>
      <p:sp>
        <p:nvSpPr>
          <p:cNvPr id="6" name="Footer Placeholder 5">
            <a:extLst>
              <a:ext uri="{FF2B5EF4-FFF2-40B4-BE49-F238E27FC236}">
                <a16:creationId xmlns:a16="http://schemas.microsoft.com/office/drawing/2014/main" id="{16F4F8D7-D392-3C47-A98B-76265E339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19E9D9-D984-9A4D-A327-D28DF7A6B209}"/>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740949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DB4E-3208-3942-818F-5C45E00661D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2E12F27-7C78-8C4D-A651-A634C083C6B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D044B7-3965-9D40-9CFB-B376EE6F385E}"/>
              </a:ext>
            </a:extLst>
          </p:cNvPr>
          <p:cNvSpPr>
            <a:spLocks noGrp="1"/>
          </p:cNvSpPr>
          <p:nvPr>
            <p:ph type="dt" sz="half" idx="10"/>
          </p:nvPr>
        </p:nvSpPr>
        <p:spPr/>
        <p:txBody>
          <a:bodyPr/>
          <a:lstStyle/>
          <a:p>
            <a:fld id="{8BEC3FF5-4FC3-EF41-A108-706961B4F1A5}" type="datetime1">
              <a:rPr lang="en-GB" smtClean="0"/>
              <a:t>20/01/2025</a:t>
            </a:fld>
            <a:endParaRPr lang="en-US"/>
          </a:p>
        </p:txBody>
      </p:sp>
      <p:sp>
        <p:nvSpPr>
          <p:cNvPr id="5" name="Footer Placeholder 4">
            <a:extLst>
              <a:ext uri="{FF2B5EF4-FFF2-40B4-BE49-F238E27FC236}">
                <a16:creationId xmlns:a16="http://schemas.microsoft.com/office/drawing/2014/main" id="{F16B57D9-A0EA-2A45-A965-DBA30B49F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493EE2-3FB8-2341-BC3D-B9BBFB5EE76F}"/>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4103391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D3FB39-29BA-2F42-9438-6405954A7BB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8D7D58E-BAED-2941-B30F-167494BC5C2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171C3A-2239-054D-973E-5EF18FAC0D81}"/>
              </a:ext>
            </a:extLst>
          </p:cNvPr>
          <p:cNvSpPr>
            <a:spLocks noGrp="1"/>
          </p:cNvSpPr>
          <p:nvPr>
            <p:ph type="dt" sz="half" idx="10"/>
          </p:nvPr>
        </p:nvSpPr>
        <p:spPr/>
        <p:txBody>
          <a:bodyPr/>
          <a:lstStyle/>
          <a:p>
            <a:fld id="{23A43A12-292D-BE46-A4EF-6DE35E0B5251}" type="datetime1">
              <a:rPr lang="en-GB" smtClean="0"/>
              <a:t>20/01/2025</a:t>
            </a:fld>
            <a:endParaRPr lang="en-US"/>
          </a:p>
        </p:txBody>
      </p:sp>
      <p:sp>
        <p:nvSpPr>
          <p:cNvPr id="5" name="Footer Placeholder 4">
            <a:extLst>
              <a:ext uri="{FF2B5EF4-FFF2-40B4-BE49-F238E27FC236}">
                <a16:creationId xmlns:a16="http://schemas.microsoft.com/office/drawing/2014/main" id="{3DADA16F-4ADD-6443-9509-212D1EFF4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9A274-3B0A-624C-AB37-77810D5A8217}"/>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2353450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075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4B1D-5B0E-E140-A273-2B3CBD8E09E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10F6E72-494B-EE41-940A-5363759F9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FA055EE-3429-4747-85D7-E80F416B632A}"/>
              </a:ext>
            </a:extLst>
          </p:cNvPr>
          <p:cNvSpPr>
            <a:spLocks noGrp="1"/>
          </p:cNvSpPr>
          <p:nvPr>
            <p:ph type="dt" sz="half" idx="10"/>
          </p:nvPr>
        </p:nvSpPr>
        <p:spPr/>
        <p:txBody>
          <a:bodyPr/>
          <a:lstStyle/>
          <a:p>
            <a:fld id="{AB13426F-C57B-2740-A0EA-77F92F1BB44E}" type="datetimeFigureOut">
              <a:rPr lang="en-US" smtClean="0"/>
              <a:t>1/20/2025</a:t>
            </a:fld>
            <a:endParaRPr lang="en-US"/>
          </a:p>
        </p:txBody>
      </p:sp>
      <p:sp>
        <p:nvSpPr>
          <p:cNvPr id="5" name="Footer Placeholder 4">
            <a:extLst>
              <a:ext uri="{FF2B5EF4-FFF2-40B4-BE49-F238E27FC236}">
                <a16:creationId xmlns:a16="http://schemas.microsoft.com/office/drawing/2014/main" id="{816810BD-6E3C-2A44-98CD-199F950EF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6FB78-E2B9-6443-B2AB-3819D09E9D8A}"/>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234532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66B3-45DD-AE47-8A7F-22703B07234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DB9A7D0-6314-F748-972F-DD19307ECD2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BA09D9-F3C6-AA43-B0C0-C1AFACC55E52}"/>
              </a:ext>
            </a:extLst>
          </p:cNvPr>
          <p:cNvSpPr>
            <a:spLocks noGrp="1"/>
          </p:cNvSpPr>
          <p:nvPr>
            <p:ph type="dt" sz="half" idx="10"/>
          </p:nvPr>
        </p:nvSpPr>
        <p:spPr/>
        <p:txBody>
          <a:bodyPr/>
          <a:lstStyle/>
          <a:p>
            <a:fld id="{AB13426F-C57B-2740-A0EA-77F92F1BB44E}" type="datetimeFigureOut">
              <a:rPr lang="en-US" smtClean="0"/>
              <a:t>1/20/2025</a:t>
            </a:fld>
            <a:endParaRPr lang="en-US"/>
          </a:p>
        </p:txBody>
      </p:sp>
      <p:sp>
        <p:nvSpPr>
          <p:cNvPr id="5" name="Footer Placeholder 4">
            <a:extLst>
              <a:ext uri="{FF2B5EF4-FFF2-40B4-BE49-F238E27FC236}">
                <a16:creationId xmlns:a16="http://schemas.microsoft.com/office/drawing/2014/main" id="{7C4EE94B-A617-5E4C-A6C4-6D9909BDC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440FB-F1D4-854C-97A7-77E67012B897}"/>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447105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6C4-79A9-0541-8A29-9FD07C15006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3713EA2-ECE6-AA41-9591-66C02587E2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455C20-2252-EC41-82AA-6F63D12B9AE6}"/>
              </a:ext>
            </a:extLst>
          </p:cNvPr>
          <p:cNvSpPr>
            <a:spLocks noGrp="1"/>
          </p:cNvSpPr>
          <p:nvPr>
            <p:ph type="dt" sz="half" idx="10"/>
          </p:nvPr>
        </p:nvSpPr>
        <p:spPr/>
        <p:txBody>
          <a:bodyPr/>
          <a:lstStyle/>
          <a:p>
            <a:fld id="{AB13426F-C57B-2740-A0EA-77F92F1BB44E}" type="datetimeFigureOut">
              <a:rPr lang="en-US" smtClean="0"/>
              <a:t>1/20/2025</a:t>
            </a:fld>
            <a:endParaRPr lang="en-US"/>
          </a:p>
        </p:txBody>
      </p:sp>
      <p:sp>
        <p:nvSpPr>
          <p:cNvPr id="5" name="Footer Placeholder 4">
            <a:extLst>
              <a:ext uri="{FF2B5EF4-FFF2-40B4-BE49-F238E27FC236}">
                <a16:creationId xmlns:a16="http://schemas.microsoft.com/office/drawing/2014/main" id="{94829631-0877-204F-BDE8-860D02189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7CEE0D-98FF-BB4B-853C-6692C3AD4B3D}"/>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2258839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6C4-79A9-0541-8A29-9FD07C150065}"/>
              </a:ext>
            </a:extLst>
          </p:cNvPr>
          <p:cNvSpPr>
            <a:spLocks noGrp="1"/>
          </p:cNvSpPr>
          <p:nvPr>
            <p:ph type="title"/>
          </p:nvPr>
        </p:nvSpPr>
        <p:spPr>
          <a:xfrm>
            <a:off x="831850" y="1518669"/>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3713EA2-ECE6-AA41-9591-66C02587E2A3}"/>
              </a:ext>
            </a:extLst>
          </p:cNvPr>
          <p:cNvSpPr>
            <a:spLocks noGrp="1"/>
          </p:cNvSpPr>
          <p:nvPr>
            <p:ph type="body" idx="1"/>
          </p:nvPr>
        </p:nvSpPr>
        <p:spPr>
          <a:xfrm>
            <a:off x="831850" y="4398394"/>
            <a:ext cx="10515600" cy="1006119"/>
          </a:xfrm>
        </p:spPr>
        <p:txBody>
          <a:bodyPr/>
          <a:lstStyle>
            <a:lvl1pPr marL="0" indent="0">
              <a:lnSpc>
                <a:spcPct val="100000"/>
              </a:lnSpc>
              <a:buNone/>
              <a:defRPr sz="2400" baseline="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455C20-2252-EC41-82AA-6F63D12B9AE6}"/>
              </a:ext>
            </a:extLst>
          </p:cNvPr>
          <p:cNvSpPr>
            <a:spLocks noGrp="1"/>
          </p:cNvSpPr>
          <p:nvPr>
            <p:ph type="dt" sz="half" idx="10"/>
          </p:nvPr>
        </p:nvSpPr>
        <p:spPr/>
        <p:txBody>
          <a:bodyPr/>
          <a:lstStyle/>
          <a:p>
            <a:fld id="{FC679CDD-1342-554C-9F1E-7527A20FFCC7}" type="datetime1">
              <a:rPr lang="en-GB" smtClean="0"/>
              <a:t>20/01/2025</a:t>
            </a:fld>
            <a:endParaRPr lang="en-US"/>
          </a:p>
        </p:txBody>
      </p:sp>
      <p:sp>
        <p:nvSpPr>
          <p:cNvPr id="5" name="Footer Placeholder 4">
            <a:extLst>
              <a:ext uri="{FF2B5EF4-FFF2-40B4-BE49-F238E27FC236}">
                <a16:creationId xmlns:a16="http://schemas.microsoft.com/office/drawing/2014/main" id="{94829631-0877-204F-BDE8-860D02189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7CEE0D-98FF-BB4B-853C-6692C3AD4B3D}"/>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29771643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3EB1-78A0-504E-9E77-D495AD57B52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4F508F2-78EE-7A47-8A5D-6F90242A49B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D7ED035-F7B3-004B-9659-A34DF25D7C1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635E0D5-A459-DC42-B607-51C3396F6A53}"/>
              </a:ext>
            </a:extLst>
          </p:cNvPr>
          <p:cNvSpPr>
            <a:spLocks noGrp="1"/>
          </p:cNvSpPr>
          <p:nvPr>
            <p:ph type="dt" sz="half" idx="10"/>
          </p:nvPr>
        </p:nvSpPr>
        <p:spPr/>
        <p:txBody>
          <a:bodyPr/>
          <a:lstStyle/>
          <a:p>
            <a:fld id="{AB13426F-C57B-2740-A0EA-77F92F1BB44E}" type="datetimeFigureOut">
              <a:rPr lang="en-US" smtClean="0"/>
              <a:t>1/20/2025</a:t>
            </a:fld>
            <a:endParaRPr lang="en-US"/>
          </a:p>
        </p:txBody>
      </p:sp>
      <p:sp>
        <p:nvSpPr>
          <p:cNvPr id="6" name="Footer Placeholder 5">
            <a:extLst>
              <a:ext uri="{FF2B5EF4-FFF2-40B4-BE49-F238E27FC236}">
                <a16:creationId xmlns:a16="http://schemas.microsoft.com/office/drawing/2014/main" id="{52B1E39C-47D9-8B49-AF18-F126DB737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60C60-A2DB-9042-B2C8-5DD498CEF246}"/>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337906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7597-8A65-5D48-91B9-6296BF0C566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011A31-A233-EE43-8CEA-A5A1E92D8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BF125B4-47DF-1E43-A944-92881DC81D0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E7C9C73-8EA0-934E-B04E-E87C76572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A3D45EB-5F0A-1F42-B324-7E8D57ADC41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04EC4AB-2EBA-7047-A9B5-AC6045A528B6}"/>
              </a:ext>
            </a:extLst>
          </p:cNvPr>
          <p:cNvSpPr>
            <a:spLocks noGrp="1"/>
          </p:cNvSpPr>
          <p:nvPr>
            <p:ph type="dt" sz="half" idx="10"/>
          </p:nvPr>
        </p:nvSpPr>
        <p:spPr/>
        <p:txBody>
          <a:bodyPr/>
          <a:lstStyle/>
          <a:p>
            <a:fld id="{AB13426F-C57B-2740-A0EA-77F92F1BB44E}" type="datetimeFigureOut">
              <a:rPr lang="en-US" smtClean="0"/>
              <a:t>1/20/2025</a:t>
            </a:fld>
            <a:endParaRPr lang="en-US"/>
          </a:p>
        </p:txBody>
      </p:sp>
      <p:sp>
        <p:nvSpPr>
          <p:cNvPr id="8" name="Footer Placeholder 7">
            <a:extLst>
              <a:ext uri="{FF2B5EF4-FFF2-40B4-BE49-F238E27FC236}">
                <a16:creationId xmlns:a16="http://schemas.microsoft.com/office/drawing/2014/main" id="{661F4608-83CE-AA47-8413-CA2690BC0E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3A2C2E-1A95-A94B-9B21-CE6CC5EC6495}"/>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202405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EC25-5F90-3440-9E19-681839FAC16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6BC4AC2-36DD-3F4F-B86B-362D11CDC5D8}"/>
              </a:ext>
            </a:extLst>
          </p:cNvPr>
          <p:cNvSpPr>
            <a:spLocks noGrp="1"/>
          </p:cNvSpPr>
          <p:nvPr>
            <p:ph type="dt" sz="half" idx="10"/>
          </p:nvPr>
        </p:nvSpPr>
        <p:spPr/>
        <p:txBody>
          <a:bodyPr/>
          <a:lstStyle/>
          <a:p>
            <a:fld id="{AB13426F-C57B-2740-A0EA-77F92F1BB44E}" type="datetimeFigureOut">
              <a:rPr lang="en-US" smtClean="0"/>
              <a:t>1/20/2025</a:t>
            </a:fld>
            <a:endParaRPr lang="en-US"/>
          </a:p>
        </p:txBody>
      </p:sp>
      <p:sp>
        <p:nvSpPr>
          <p:cNvPr id="4" name="Footer Placeholder 3">
            <a:extLst>
              <a:ext uri="{FF2B5EF4-FFF2-40B4-BE49-F238E27FC236}">
                <a16:creationId xmlns:a16="http://schemas.microsoft.com/office/drawing/2014/main" id="{F8F41334-BDDF-2642-ACBD-97768E503E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E166AB-DA97-3A48-9493-CBE7BC234DB2}"/>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455618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5A395B-9780-D646-802E-99D88446328A}"/>
              </a:ext>
            </a:extLst>
          </p:cNvPr>
          <p:cNvSpPr>
            <a:spLocks noGrp="1"/>
          </p:cNvSpPr>
          <p:nvPr>
            <p:ph type="dt" sz="half" idx="10"/>
          </p:nvPr>
        </p:nvSpPr>
        <p:spPr/>
        <p:txBody>
          <a:bodyPr/>
          <a:lstStyle/>
          <a:p>
            <a:fld id="{AB13426F-C57B-2740-A0EA-77F92F1BB44E}" type="datetimeFigureOut">
              <a:rPr lang="en-US" smtClean="0"/>
              <a:t>1/20/2025</a:t>
            </a:fld>
            <a:endParaRPr lang="en-US"/>
          </a:p>
        </p:txBody>
      </p:sp>
      <p:sp>
        <p:nvSpPr>
          <p:cNvPr id="3" name="Footer Placeholder 2">
            <a:extLst>
              <a:ext uri="{FF2B5EF4-FFF2-40B4-BE49-F238E27FC236}">
                <a16:creationId xmlns:a16="http://schemas.microsoft.com/office/drawing/2014/main" id="{4DDAC869-2240-1F4F-95BE-1DD38CB77B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500DF4-390D-A049-9FC1-CD4E7D1AF404}"/>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2446329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0434-FE9A-984C-8827-8A6A2B8923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FEDFF3E-E98E-1044-9368-202B430B6A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D0CB937-C1A0-6B40-9A83-C921DC9CD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7FD0FD-B0D0-EA40-8A0B-A50152A442F8}"/>
              </a:ext>
            </a:extLst>
          </p:cNvPr>
          <p:cNvSpPr>
            <a:spLocks noGrp="1"/>
          </p:cNvSpPr>
          <p:nvPr>
            <p:ph type="dt" sz="half" idx="10"/>
          </p:nvPr>
        </p:nvSpPr>
        <p:spPr/>
        <p:txBody>
          <a:bodyPr/>
          <a:lstStyle/>
          <a:p>
            <a:fld id="{AB13426F-C57B-2740-A0EA-77F92F1BB44E}" type="datetimeFigureOut">
              <a:rPr lang="en-US" smtClean="0"/>
              <a:t>1/20/2025</a:t>
            </a:fld>
            <a:endParaRPr lang="en-US"/>
          </a:p>
        </p:txBody>
      </p:sp>
      <p:sp>
        <p:nvSpPr>
          <p:cNvPr id="6" name="Footer Placeholder 5">
            <a:extLst>
              <a:ext uri="{FF2B5EF4-FFF2-40B4-BE49-F238E27FC236}">
                <a16:creationId xmlns:a16="http://schemas.microsoft.com/office/drawing/2014/main" id="{FDC93C4A-B984-2B4C-9A75-F8A30115B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32133-8FEE-D74C-A61F-1DE4F5BD3FDB}"/>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0718491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D351-B6E8-3D4B-8D40-CDA874F344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551DAD1-65E4-164A-B1FA-0F88B3C6D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FA5BB7-6B2A-4E4A-991E-3885FF200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384D25-6268-D740-AD8D-E967A6D7B08C}"/>
              </a:ext>
            </a:extLst>
          </p:cNvPr>
          <p:cNvSpPr>
            <a:spLocks noGrp="1"/>
          </p:cNvSpPr>
          <p:nvPr>
            <p:ph type="dt" sz="half" idx="10"/>
          </p:nvPr>
        </p:nvSpPr>
        <p:spPr/>
        <p:txBody>
          <a:bodyPr/>
          <a:lstStyle/>
          <a:p>
            <a:fld id="{AB13426F-C57B-2740-A0EA-77F92F1BB44E}" type="datetimeFigureOut">
              <a:rPr lang="en-US" smtClean="0"/>
              <a:t>1/20/2025</a:t>
            </a:fld>
            <a:endParaRPr lang="en-US"/>
          </a:p>
        </p:txBody>
      </p:sp>
      <p:sp>
        <p:nvSpPr>
          <p:cNvPr id="6" name="Footer Placeholder 5">
            <a:extLst>
              <a:ext uri="{FF2B5EF4-FFF2-40B4-BE49-F238E27FC236}">
                <a16:creationId xmlns:a16="http://schemas.microsoft.com/office/drawing/2014/main" id="{16F4F8D7-D392-3C47-A98B-76265E339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19E9D9-D984-9A4D-A327-D28DF7A6B209}"/>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0255428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DB4E-3208-3942-818F-5C45E00661D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2E12F27-7C78-8C4D-A651-A634C083C6B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D044B7-3965-9D40-9CFB-B376EE6F385E}"/>
              </a:ext>
            </a:extLst>
          </p:cNvPr>
          <p:cNvSpPr>
            <a:spLocks noGrp="1"/>
          </p:cNvSpPr>
          <p:nvPr>
            <p:ph type="dt" sz="half" idx="10"/>
          </p:nvPr>
        </p:nvSpPr>
        <p:spPr/>
        <p:txBody>
          <a:bodyPr/>
          <a:lstStyle/>
          <a:p>
            <a:fld id="{AB13426F-C57B-2740-A0EA-77F92F1BB44E}" type="datetimeFigureOut">
              <a:rPr lang="en-US" smtClean="0"/>
              <a:t>1/20/2025</a:t>
            </a:fld>
            <a:endParaRPr lang="en-US"/>
          </a:p>
        </p:txBody>
      </p:sp>
      <p:sp>
        <p:nvSpPr>
          <p:cNvPr id="5" name="Footer Placeholder 4">
            <a:extLst>
              <a:ext uri="{FF2B5EF4-FFF2-40B4-BE49-F238E27FC236}">
                <a16:creationId xmlns:a16="http://schemas.microsoft.com/office/drawing/2014/main" id="{F16B57D9-A0EA-2A45-A965-DBA30B49F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493EE2-3FB8-2341-BC3D-B9BBFB5EE76F}"/>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37599417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D3FB39-29BA-2F42-9438-6405954A7BB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8D7D58E-BAED-2941-B30F-167494BC5C2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171C3A-2239-054D-973E-5EF18FAC0D81}"/>
              </a:ext>
            </a:extLst>
          </p:cNvPr>
          <p:cNvSpPr>
            <a:spLocks noGrp="1"/>
          </p:cNvSpPr>
          <p:nvPr>
            <p:ph type="dt" sz="half" idx="10"/>
          </p:nvPr>
        </p:nvSpPr>
        <p:spPr/>
        <p:txBody>
          <a:bodyPr/>
          <a:lstStyle/>
          <a:p>
            <a:fld id="{AB13426F-C57B-2740-A0EA-77F92F1BB44E}" type="datetimeFigureOut">
              <a:rPr lang="en-US" smtClean="0"/>
              <a:t>1/20/2025</a:t>
            </a:fld>
            <a:endParaRPr lang="en-US"/>
          </a:p>
        </p:txBody>
      </p:sp>
      <p:sp>
        <p:nvSpPr>
          <p:cNvPr id="5" name="Footer Placeholder 4">
            <a:extLst>
              <a:ext uri="{FF2B5EF4-FFF2-40B4-BE49-F238E27FC236}">
                <a16:creationId xmlns:a16="http://schemas.microsoft.com/office/drawing/2014/main" id="{3DADA16F-4ADD-6443-9509-212D1EFF4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9A274-3B0A-624C-AB37-77810D5A8217}"/>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2551061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EC25-5F90-3440-9E19-681839FAC16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6BC4AC2-36DD-3F4F-B86B-362D11CDC5D8}"/>
              </a:ext>
            </a:extLst>
          </p:cNvPr>
          <p:cNvSpPr>
            <a:spLocks noGrp="1"/>
          </p:cNvSpPr>
          <p:nvPr>
            <p:ph type="dt" sz="half" idx="10"/>
          </p:nvPr>
        </p:nvSpPr>
        <p:spPr/>
        <p:txBody>
          <a:bodyPr/>
          <a:lstStyle/>
          <a:p>
            <a:fld id="{AB13426F-C57B-2740-A0EA-77F92F1BB44E}" type="datetimeFigureOut">
              <a:rPr lang="en-US" smtClean="0"/>
              <a:t>1/20/2025</a:t>
            </a:fld>
            <a:endParaRPr lang="en-US"/>
          </a:p>
        </p:txBody>
      </p:sp>
      <p:sp>
        <p:nvSpPr>
          <p:cNvPr id="4" name="Footer Placeholder 3">
            <a:extLst>
              <a:ext uri="{FF2B5EF4-FFF2-40B4-BE49-F238E27FC236}">
                <a16:creationId xmlns:a16="http://schemas.microsoft.com/office/drawing/2014/main" id="{F8F41334-BDDF-2642-ACBD-97768E503E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E166AB-DA97-3A48-9493-CBE7BC234DB2}"/>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2370900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4B1D-5B0E-E140-A273-2B3CBD8E09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0F6E72-494B-EE41-940A-5363759F9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A055EE-3429-4747-85D7-E80F416B632A}"/>
              </a:ext>
            </a:extLst>
          </p:cNvPr>
          <p:cNvSpPr>
            <a:spLocks noGrp="1"/>
          </p:cNvSpPr>
          <p:nvPr>
            <p:ph type="dt" sz="half" idx="10"/>
          </p:nvPr>
        </p:nvSpPr>
        <p:spPr/>
        <p:txBody>
          <a:bodyPr/>
          <a:lstStyle/>
          <a:p>
            <a:fld id="{F052F0FB-3D49-9D4F-97C6-7260B436500D}" type="datetime1">
              <a:rPr lang="en-GB" smtClean="0"/>
              <a:t>20/01/2025</a:t>
            </a:fld>
            <a:endParaRPr lang="en-US"/>
          </a:p>
        </p:txBody>
      </p:sp>
      <p:sp>
        <p:nvSpPr>
          <p:cNvPr id="5" name="Footer Placeholder 4">
            <a:extLst>
              <a:ext uri="{FF2B5EF4-FFF2-40B4-BE49-F238E27FC236}">
                <a16:creationId xmlns:a16="http://schemas.microsoft.com/office/drawing/2014/main" id="{816810BD-6E3C-2A44-98CD-199F950EF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6FB78-E2B9-6443-B2AB-3819D09E9D8A}"/>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3959315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3EB1-78A0-504E-9E77-D495AD57B52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4F508F2-78EE-7A47-8A5D-6F90242A49B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D7ED035-F7B3-004B-9659-A34DF25D7C1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635E0D5-A459-DC42-B607-51C3396F6A53}"/>
              </a:ext>
            </a:extLst>
          </p:cNvPr>
          <p:cNvSpPr>
            <a:spLocks noGrp="1"/>
          </p:cNvSpPr>
          <p:nvPr>
            <p:ph type="dt" sz="half" idx="10"/>
          </p:nvPr>
        </p:nvSpPr>
        <p:spPr/>
        <p:txBody>
          <a:bodyPr/>
          <a:lstStyle/>
          <a:p>
            <a:fld id="{20CBC4D3-8376-3241-A99A-927B6C447CC1}" type="datetime1">
              <a:rPr lang="en-GB" smtClean="0"/>
              <a:t>20/01/2025</a:t>
            </a:fld>
            <a:endParaRPr lang="en-US"/>
          </a:p>
        </p:txBody>
      </p:sp>
      <p:sp>
        <p:nvSpPr>
          <p:cNvPr id="6" name="Footer Placeholder 5">
            <a:extLst>
              <a:ext uri="{FF2B5EF4-FFF2-40B4-BE49-F238E27FC236}">
                <a16:creationId xmlns:a16="http://schemas.microsoft.com/office/drawing/2014/main" id="{52B1E39C-47D9-8B49-AF18-F126DB737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60C60-A2DB-9042-B2C8-5DD498CEF246}"/>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6599261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66B3-45DD-AE47-8A7F-22703B072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B9A7D0-6314-F748-972F-DD19307ECD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A09D9-F3C6-AA43-B0C0-C1AFACC55E52}"/>
              </a:ext>
            </a:extLst>
          </p:cNvPr>
          <p:cNvSpPr>
            <a:spLocks noGrp="1"/>
          </p:cNvSpPr>
          <p:nvPr>
            <p:ph type="dt" sz="half" idx="10"/>
          </p:nvPr>
        </p:nvSpPr>
        <p:spPr/>
        <p:txBody>
          <a:bodyPr/>
          <a:lstStyle/>
          <a:p>
            <a:fld id="{0F86F1EA-B7E3-5C48-A6D5-62A9AFFDF19F}" type="datetime1">
              <a:rPr lang="en-GB" smtClean="0"/>
              <a:t>20/01/2025</a:t>
            </a:fld>
            <a:endParaRPr lang="en-US"/>
          </a:p>
        </p:txBody>
      </p:sp>
      <p:sp>
        <p:nvSpPr>
          <p:cNvPr id="5" name="Footer Placeholder 4">
            <a:extLst>
              <a:ext uri="{FF2B5EF4-FFF2-40B4-BE49-F238E27FC236}">
                <a16:creationId xmlns:a16="http://schemas.microsoft.com/office/drawing/2014/main" id="{7C4EE94B-A617-5E4C-A6C4-6D9909BDC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440FB-F1D4-854C-97A7-77E67012B897}"/>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30676388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6C4-79A9-0541-8A29-9FD07C150065}"/>
              </a:ext>
            </a:extLst>
          </p:cNvPr>
          <p:cNvSpPr>
            <a:spLocks noGrp="1"/>
          </p:cNvSpPr>
          <p:nvPr>
            <p:ph type="title"/>
          </p:nvPr>
        </p:nvSpPr>
        <p:spPr>
          <a:xfrm>
            <a:off x="831850" y="151866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713EA2-ECE6-AA41-9591-66C02587E2A3}"/>
              </a:ext>
            </a:extLst>
          </p:cNvPr>
          <p:cNvSpPr>
            <a:spLocks noGrp="1"/>
          </p:cNvSpPr>
          <p:nvPr>
            <p:ph type="body" idx="1"/>
          </p:nvPr>
        </p:nvSpPr>
        <p:spPr>
          <a:xfrm>
            <a:off x="831850" y="4398394"/>
            <a:ext cx="10515600" cy="1006119"/>
          </a:xfrm>
        </p:spPr>
        <p:txBody>
          <a:bodyPr/>
          <a:lstStyle>
            <a:lvl1pPr marL="0" indent="0">
              <a:lnSpc>
                <a:spcPct val="100000"/>
              </a:lnSpc>
              <a:buNone/>
              <a:defRPr sz="2400" baseline="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455C20-2252-EC41-82AA-6F63D12B9AE6}"/>
              </a:ext>
            </a:extLst>
          </p:cNvPr>
          <p:cNvSpPr>
            <a:spLocks noGrp="1"/>
          </p:cNvSpPr>
          <p:nvPr>
            <p:ph type="dt" sz="half" idx="10"/>
          </p:nvPr>
        </p:nvSpPr>
        <p:spPr/>
        <p:txBody>
          <a:bodyPr/>
          <a:lstStyle/>
          <a:p>
            <a:fld id="{FC679CDD-1342-554C-9F1E-7527A20FFCC7}" type="datetime1">
              <a:rPr lang="en-GB" smtClean="0"/>
              <a:t>20/01/2025</a:t>
            </a:fld>
            <a:endParaRPr lang="en-US"/>
          </a:p>
        </p:txBody>
      </p:sp>
      <p:sp>
        <p:nvSpPr>
          <p:cNvPr id="5" name="Footer Placeholder 4">
            <a:extLst>
              <a:ext uri="{FF2B5EF4-FFF2-40B4-BE49-F238E27FC236}">
                <a16:creationId xmlns:a16="http://schemas.microsoft.com/office/drawing/2014/main" id="{94829631-0877-204F-BDE8-860D02189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7CEE0D-98FF-BB4B-853C-6692C3AD4B3D}"/>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6335847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3EB1-78A0-504E-9E77-D495AD57B5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F508F2-78EE-7A47-8A5D-6F90242A49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7ED035-F7B3-004B-9659-A34DF25D7C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35E0D5-A459-DC42-B607-51C3396F6A53}"/>
              </a:ext>
            </a:extLst>
          </p:cNvPr>
          <p:cNvSpPr>
            <a:spLocks noGrp="1"/>
          </p:cNvSpPr>
          <p:nvPr>
            <p:ph type="dt" sz="half" idx="10"/>
          </p:nvPr>
        </p:nvSpPr>
        <p:spPr/>
        <p:txBody>
          <a:bodyPr/>
          <a:lstStyle/>
          <a:p>
            <a:fld id="{20CBC4D3-8376-3241-A99A-927B6C447CC1}" type="datetime1">
              <a:rPr lang="en-GB" smtClean="0"/>
              <a:t>20/01/2025</a:t>
            </a:fld>
            <a:endParaRPr lang="en-US"/>
          </a:p>
        </p:txBody>
      </p:sp>
      <p:sp>
        <p:nvSpPr>
          <p:cNvPr id="6" name="Footer Placeholder 5">
            <a:extLst>
              <a:ext uri="{FF2B5EF4-FFF2-40B4-BE49-F238E27FC236}">
                <a16:creationId xmlns:a16="http://schemas.microsoft.com/office/drawing/2014/main" id="{52B1E39C-47D9-8B49-AF18-F126DB737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60C60-A2DB-9042-B2C8-5DD498CEF246}"/>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4650422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7597-8A65-5D48-91B9-6296BF0C56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011A31-A233-EE43-8CEA-A5A1E92D8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F125B4-47DF-1E43-A944-92881DC81D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7C9C73-8EA0-934E-B04E-E87C76572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3D45EB-5F0A-1F42-B324-7E8D57ADC4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4EC4AB-2EBA-7047-A9B5-AC6045A528B6}"/>
              </a:ext>
            </a:extLst>
          </p:cNvPr>
          <p:cNvSpPr>
            <a:spLocks noGrp="1"/>
          </p:cNvSpPr>
          <p:nvPr>
            <p:ph type="dt" sz="half" idx="10"/>
          </p:nvPr>
        </p:nvSpPr>
        <p:spPr/>
        <p:txBody>
          <a:bodyPr/>
          <a:lstStyle/>
          <a:p>
            <a:fld id="{639F118F-A233-EB44-BFAF-F0706B479C11}" type="datetime1">
              <a:rPr lang="en-GB" smtClean="0"/>
              <a:t>20/01/2025</a:t>
            </a:fld>
            <a:endParaRPr lang="en-US"/>
          </a:p>
        </p:txBody>
      </p:sp>
      <p:sp>
        <p:nvSpPr>
          <p:cNvPr id="8" name="Footer Placeholder 7">
            <a:extLst>
              <a:ext uri="{FF2B5EF4-FFF2-40B4-BE49-F238E27FC236}">
                <a16:creationId xmlns:a16="http://schemas.microsoft.com/office/drawing/2014/main" id="{661F4608-83CE-AA47-8413-CA2690BC0E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3A2C2E-1A95-A94B-9B21-CE6CC5EC6495}"/>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34916693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0434-FE9A-984C-8827-8A6A2B8923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EDFF3E-E98E-1044-9368-202B430B6A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0CB937-C1A0-6B40-9A83-C921DC9CD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7FD0FD-B0D0-EA40-8A0B-A50152A442F8}"/>
              </a:ext>
            </a:extLst>
          </p:cNvPr>
          <p:cNvSpPr>
            <a:spLocks noGrp="1"/>
          </p:cNvSpPr>
          <p:nvPr>
            <p:ph type="dt" sz="half" idx="10"/>
          </p:nvPr>
        </p:nvSpPr>
        <p:spPr/>
        <p:txBody>
          <a:bodyPr/>
          <a:lstStyle/>
          <a:p>
            <a:fld id="{FC1C2FB9-5E76-D349-B545-D206C4A205C2}" type="datetime1">
              <a:rPr lang="en-GB" smtClean="0"/>
              <a:t>20/01/2025</a:t>
            </a:fld>
            <a:endParaRPr lang="en-US"/>
          </a:p>
        </p:txBody>
      </p:sp>
      <p:sp>
        <p:nvSpPr>
          <p:cNvPr id="6" name="Footer Placeholder 5">
            <a:extLst>
              <a:ext uri="{FF2B5EF4-FFF2-40B4-BE49-F238E27FC236}">
                <a16:creationId xmlns:a16="http://schemas.microsoft.com/office/drawing/2014/main" id="{FDC93C4A-B984-2B4C-9A75-F8A30115B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32133-8FEE-D74C-A61F-1DE4F5BD3FDB}"/>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8431999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D351-B6E8-3D4B-8D40-CDA874F344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51DAD1-65E4-164A-B1FA-0F88B3C6D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FA5BB7-6B2A-4E4A-991E-3885FF200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384D25-6268-D740-AD8D-E967A6D7B08C}"/>
              </a:ext>
            </a:extLst>
          </p:cNvPr>
          <p:cNvSpPr>
            <a:spLocks noGrp="1"/>
          </p:cNvSpPr>
          <p:nvPr>
            <p:ph type="dt" sz="half" idx="10"/>
          </p:nvPr>
        </p:nvSpPr>
        <p:spPr/>
        <p:txBody>
          <a:bodyPr/>
          <a:lstStyle/>
          <a:p>
            <a:fld id="{C874C289-3140-A748-997C-454EA764EBF3}" type="datetime1">
              <a:rPr lang="en-GB" smtClean="0"/>
              <a:t>20/01/2025</a:t>
            </a:fld>
            <a:endParaRPr lang="en-US"/>
          </a:p>
        </p:txBody>
      </p:sp>
      <p:sp>
        <p:nvSpPr>
          <p:cNvPr id="6" name="Footer Placeholder 5">
            <a:extLst>
              <a:ext uri="{FF2B5EF4-FFF2-40B4-BE49-F238E27FC236}">
                <a16:creationId xmlns:a16="http://schemas.microsoft.com/office/drawing/2014/main" id="{16F4F8D7-D392-3C47-A98B-76265E339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19E9D9-D984-9A4D-A327-D28DF7A6B209}"/>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8981520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hree Conten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hasCustomPrompt="1"/>
          </p:nvPr>
        </p:nvSpPr>
        <p:spPr>
          <a:xfrm>
            <a:off x="4440795" y="3905882"/>
            <a:ext cx="3310411" cy="2119471"/>
          </a:xfrm>
        </p:spPr>
        <p:txBody>
          <a:bodyPr>
            <a:normAutofit/>
          </a:bodyPr>
          <a:lstStyle>
            <a:lvl1pPr marL="0" indent="0">
              <a:buNone/>
              <a:defRPr sz="140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7" name="Slide Number Placeholder 6"/>
          <p:cNvSpPr>
            <a:spLocks noGrp="1"/>
          </p:cNvSpPr>
          <p:nvPr>
            <p:ph type="sldNum" sz="quarter" idx="12"/>
          </p:nvPr>
        </p:nvSpPr>
        <p:spPr/>
        <p:txBody>
          <a:bodyPr/>
          <a:lstStyle/>
          <a:p>
            <a:fld id="{9B300B1C-C1E4-8748-BE64-222004E90874}" type="slidenum">
              <a:rPr lang="en-US" smtClean="0"/>
              <a:t>‹#›</a:t>
            </a:fld>
            <a:endParaRPr lang="en-US"/>
          </a:p>
        </p:txBody>
      </p:sp>
      <p:sp>
        <p:nvSpPr>
          <p:cNvPr id="9" name="Content Placeholder 3"/>
          <p:cNvSpPr>
            <a:spLocks noGrp="1"/>
          </p:cNvSpPr>
          <p:nvPr>
            <p:ph sz="half" idx="13" hasCustomPrompt="1"/>
          </p:nvPr>
        </p:nvSpPr>
        <p:spPr>
          <a:xfrm>
            <a:off x="624000" y="3905882"/>
            <a:ext cx="3310411" cy="2119471"/>
          </a:xfrm>
        </p:spPr>
        <p:txBody>
          <a:bodyPr>
            <a:normAutofit/>
          </a:bodyPr>
          <a:lstStyle>
            <a:lvl1pPr marL="0" indent="0">
              <a:buNone/>
              <a:defRPr sz="140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10" name="Content Placeholder 3"/>
          <p:cNvSpPr>
            <a:spLocks noGrp="1"/>
          </p:cNvSpPr>
          <p:nvPr>
            <p:ph sz="half" idx="14" hasCustomPrompt="1"/>
          </p:nvPr>
        </p:nvSpPr>
        <p:spPr>
          <a:xfrm>
            <a:off x="8291341" y="3905882"/>
            <a:ext cx="3310411" cy="2119471"/>
          </a:xfrm>
        </p:spPr>
        <p:txBody>
          <a:bodyPr>
            <a:normAutofit/>
          </a:bodyPr>
          <a:lstStyle>
            <a:lvl1pPr marL="0" indent="0">
              <a:buNone/>
              <a:defRPr sz="140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13" name="Content Placeholder 3"/>
          <p:cNvSpPr>
            <a:spLocks noGrp="1"/>
          </p:cNvSpPr>
          <p:nvPr>
            <p:ph sz="half" idx="15"/>
          </p:nvPr>
        </p:nvSpPr>
        <p:spPr>
          <a:xfrm>
            <a:off x="624000" y="1368000"/>
            <a:ext cx="10977752" cy="2368323"/>
          </a:xfrm>
        </p:spPr>
        <p:txBody>
          <a:bodyPr>
            <a:normAutofit/>
          </a:bodyP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26741264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6532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4B1D-5B0E-E140-A273-2B3CBD8E09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0F6E72-494B-EE41-940A-5363759F9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A055EE-3429-4747-85D7-E80F416B632A}"/>
              </a:ext>
            </a:extLst>
          </p:cNvPr>
          <p:cNvSpPr>
            <a:spLocks noGrp="1"/>
          </p:cNvSpPr>
          <p:nvPr>
            <p:ph type="dt" sz="half" idx="10"/>
          </p:nvPr>
        </p:nvSpPr>
        <p:spPr/>
        <p:txBody>
          <a:bodyPr/>
          <a:lstStyle/>
          <a:p>
            <a:fld id="{AB13426F-C57B-2740-A0EA-77F92F1BB44E}" type="datetimeFigureOut">
              <a:rPr lang="en-US" smtClean="0"/>
              <a:t>1/20/2025</a:t>
            </a:fld>
            <a:endParaRPr lang="en-US"/>
          </a:p>
        </p:txBody>
      </p:sp>
      <p:sp>
        <p:nvSpPr>
          <p:cNvPr id="5" name="Footer Placeholder 4">
            <a:extLst>
              <a:ext uri="{FF2B5EF4-FFF2-40B4-BE49-F238E27FC236}">
                <a16:creationId xmlns:a16="http://schemas.microsoft.com/office/drawing/2014/main" id="{816810BD-6E3C-2A44-98CD-199F950EF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6FB78-E2B9-6443-B2AB-3819D09E9D8A}"/>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7" name="Rectangle 6">
            <a:extLst>
              <a:ext uri="{FF2B5EF4-FFF2-40B4-BE49-F238E27FC236}">
                <a16:creationId xmlns:a16="http://schemas.microsoft.com/office/drawing/2014/main" id="{9AB4C1EC-C484-4528-B746-3D8C0243DFFC}"/>
              </a:ext>
            </a:extLst>
          </p:cNvPr>
          <p:cNvSpPr/>
          <p:nvPr/>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8255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66B3-45DD-AE47-8A7F-22703B072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B9A7D0-6314-F748-972F-DD19307ECD20}"/>
              </a:ext>
            </a:extLst>
          </p:cNvPr>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A09D9-F3C6-AA43-B0C0-C1AFACC55E52}"/>
              </a:ext>
            </a:extLst>
          </p:cNvPr>
          <p:cNvSpPr>
            <a:spLocks noGrp="1"/>
          </p:cNvSpPr>
          <p:nvPr>
            <p:ph type="dt" sz="half" idx="10"/>
          </p:nvPr>
        </p:nvSpPr>
        <p:spPr/>
        <p:txBody>
          <a:bodyPr/>
          <a:lstStyle/>
          <a:p>
            <a:fld id="{AB13426F-C57B-2740-A0EA-77F92F1BB44E}" type="datetimeFigureOut">
              <a:rPr lang="en-US" smtClean="0"/>
              <a:t>1/20/2025</a:t>
            </a:fld>
            <a:endParaRPr lang="en-US"/>
          </a:p>
        </p:txBody>
      </p:sp>
      <p:sp>
        <p:nvSpPr>
          <p:cNvPr id="5" name="Footer Placeholder 4">
            <a:extLst>
              <a:ext uri="{FF2B5EF4-FFF2-40B4-BE49-F238E27FC236}">
                <a16:creationId xmlns:a16="http://schemas.microsoft.com/office/drawing/2014/main" id="{7C4EE94B-A617-5E4C-A6C4-6D9909BDC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440FB-F1D4-854C-97A7-77E67012B897}"/>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7" name="Rectangle 6">
            <a:extLst>
              <a:ext uri="{FF2B5EF4-FFF2-40B4-BE49-F238E27FC236}">
                <a16:creationId xmlns:a16="http://schemas.microsoft.com/office/drawing/2014/main" id="{12035C1F-803B-43D1-A122-495106021B73}"/>
              </a:ext>
            </a:extLst>
          </p:cNvPr>
          <p:cNvSpPr/>
          <p:nvPr/>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1237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7597-8A65-5D48-91B9-6296BF0C566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011A31-A233-EE43-8CEA-A5A1E92D8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BF125B4-47DF-1E43-A944-92881DC81D0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E7C9C73-8EA0-934E-B04E-E87C76572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A3D45EB-5F0A-1F42-B324-7E8D57ADC41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04EC4AB-2EBA-7047-A9B5-AC6045A528B6}"/>
              </a:ext>
            </a:extLst>
          </p:cNvPr>
          <p:cNvSpPr>
            <a:spLocks noGrp="1"/>
          </p:cNvSpPr>
          <p:nvPr>
            <p:ph type="dt" sz="half" idx="10"/>
          </p:nvPr>
        </p:nvSpPr>
        <p:spPr/>
        <p:txBody>
          <a:bodyPr/>
          <a:lstStyle/>
          <a:p>
            <a:fld id="{639F118F-A233-EB44-BFAF-F0706B479C11}" type="datetime1">
              <a:rPr lang="en-GB" smtClean="0"/>
              <a:t>20/01/2025</a:t>
            </a:fld>
            <a:endParaRPr lang="en-US"/>
          </a:p>
        </p:txBody>
      </p:sp>
      <p:sp>
        <p:nvSpPr>
          <p:cNvPr id="8" name="Footer Placeholder 7">
            <a:extLst>
              <a:ext uri="{FF2B5EF4-FFF2-40B4-BE49-F238E27FC236}">
                <a16:creationId xmlns:a16="http://schemas.microsoft.com/office/drawing/2014/main" id="{661F4608-83CE-AA47-8413-CA2690BC0E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3A2C2E-1A95-A94B-9B21-CE6CC5EC6495}"/>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29394602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6C4-79A9-0541-8A29-9FD07C1500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713EA2-ECE6-AA41-9591-66C02587E2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455C20-2252-EC41-82AA-6F63D12B9AE6}"/>
              </a:ext>
            </a:extLst>
          </p:cNvPr>
          <p:cNvSpPr>
            <a:spLocks noGrp="1"/>
          </p:cNvSpPr>
          <p:nvPr>
            <p:ph type="dt" sz="half" idx="10"/>
          </p:nvPr>
        </p:nvSpPr>
        <p:spPr/>
        <p:txBody>
          <a:bodyPr/>
          <a:lstStyle/>
          <a:p>
            <a:fld id="{AB13426F-C57B-2740-A0EA-77F92F1BB44E}" type="datetimeFigureOut">
              <a:rPr lang="en-US" smtClean="0"/>
              <a:t>1/20/2025</a:t>
            </a:fld>
            <a:endParaRPr lang="en-US"/>
          </a:p>
        </p:txBody>
      </p:sp>
      <p:sp>
        <p:nvSpPr>
          <p:cNvPr id="5" name="Footer Placeholder 4">
            <a:extLst>
              <a:ext uri="{FF2B5EF4-FFF2-40B4-BE49-F238E27FC236}">
                <a16:creationId xmlns:a16="http://schemas.microsoft.com/office/drawing/2014/main" id="{94829631-0877-204F-BDE8-860D02189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7CEE0D-98FF-BB4B-853C-6692C3AD4B3D}"/>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7" name="Rectangle 6">
            <a:extLst>
              <a:ext uri="{FF2B5EF4-FFF2-40B4-BE49-F238E27FC236}">
                <a16:creationId xmlns:a16="http://schemas.microsoft.com/office/drawing/2014/main" id="{BEA6DD2F-67D4-48AC-92FE-527003E1DBB2}"/>
              </a:ext>
            </a:extLst>
          </p:cNvPr>
          <p:cNvSpPr/>
          <p:nvPr/>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013129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3EB1-78A0-504E-9E77-D495AD57B5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F508F2-78EE-7A47-8A5D-6F90242A49B7}"/>
              </a:ext>
            </a:extLst>
          </p:cNvPr>
          <p:cNvSpPr>
            <a:spLocks noGrp="1"/>
          </p:cNvSpPr>
          <p:nvPr>
            <p:ph sz="half" idx="1"/>
          </p:nvPr>
        </p:nvSpPr>
        <p:spPr>
          <a:xfrm>
            <a:off x="838200" y="1825625"/>
            <a:ext cx="51816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7ED035-F7B3-004B-9659-A34DF25D7C1D}"/>
              </a:ext>
            </a:extLst>
          </p:cNvPr>
          <p:cNvSpPr>
            <a:spLocks noGrp="1"/>
          </p:cNvSpPr>
          <p:nvPr>
            <p:ph sz="half" idx="2"/>
          </p:nvPr>
        </p:nvSpPr>
        <p:spPr>
          <a:xfrm>
            <a:off x="6172200" y="1825625"/>
            <a:ext cx="51816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35E0D5-A459-DC42-B607-51C3396F6A53}"/>
              </a:ext>
            </a:extLst>
          </p:cNvPr>
          <p:cNvSpPr>
            <a:spLocks noGrp="1"/>
          </p:cNvSpPr>
          <p:nvPr>
            <p:ph type="dt" sz="half" idx="10"/>
          </p:nvPr>
        </p:nvSpPr>
        <p:spPr/>
        <p:txBody>
          <a:bodyPr/>
          <a:lstStyle/>
          <a:p>
            <a:fld id="{AB13426F-C57B-2740-A0EA-77F92F1BB44E}" type="datetimeFigureOut">
              <a:rPr lang="en-US" smtClean="0"/>
              <a:t>1/20/2025</a:t>
            </a:fld>
            <a:endParaRPr lang="en-US"/>
          </a:p>
        </p:txBody>
      </p:sp>
      <p:sp>
        <p:nvSpPr>
          <p:cNvPr id="6" name="Footer Placeholder 5">
            <a:extLst>
              <a:ext uri="{FF2B5EF4-FFF2-40B4-BE49-F238E27FC236}">
                <a16:creationId xmlns:a16="http://schemas.microsoft.com/office/drawing/2014/main" id="{52B1E39C-47D9-8B49-AF18-F126DB737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60C60-A2DB-9042-B2C8-5DD498CEF246}"/>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8" name="Rectangle 7">
            <a:extLst>
              <a:ext uri="{FF2B5EF4-FFF2-40B4-BE49-F238E27FC236}">
                <a16:creationId xmlns:a16="http://schemas.microsoft.com/office/drawing/2014/main" id="{56E692C3-4E3A-4E7B-9754-85B6BFDBBEE4}"/>
              </a:ext>
            </a:extLst>
          </p:cNvPr>
          <p:cNvSpPr/>
          <p:nvPr/>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43430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7597-8A65-5D48-91B9-6296BF0C56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011A31-A233-EE43-8CEA-A5A1E92D8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F125B4-47DF-1E43-A944-92881DC81D05}"/>
              </a:ext>
            </a:extLst>
          </p:cNvPr>
          <p:cNvSpPr>
            <a:spLocks noGrp="1"/>
          </p:cNvSpPr>
          <p:nvPr>
            <p:ph sz="half" idx="2"/>
          </p:nvPr>
        </p:nvSpPr>
        <p:spPr>
          <a:xfrm>
            <a:off x="839788" y="2505075"/>
            <a:ext cx="5157787" cy="36845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7C9C73-8EA0-934E-B04E-E87C76572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3D45EB-5F0A-1F42-B324-7E8D57ADC41F}"/>
              </a:ext>
            </a:extLst>
          </p:cNvPr>
          <p:cNvSpPr>
            <a:spLocks noGrp="1"/>
          </p:cNvSpPr>
          <p:nvPr>
            <p:ph sz="quarter" idx="4"/>
          </p:nvPr>
        </p:nvSpPr>
        <p:spPr>
          <a:xfrm>
            <a:off x="6172200" y="2505075"/>
            <a:ext cx="5183188" cy="36845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4EC4AB-2EBA-7047-A9B5-AC6045A528B6}"/>
              </a:ext>
            </a:extLst>
          </p:cNvPr>
          <p:cNvSpPr>
            <a:spLocks noGrp="1"/>
          </p:cNvSpPr>
          <p:nvPr>
            <p:ph type="dt" sz="half" idx="10"/>
          </p:nvPr>
        </p:nvSpPr>
        <p:spPr/>
        <p:txBody>
          <a:bodyPr/>
          <a:lstStyle/>
          <a:p>
            <a:fld id="{AB13426F-C57B-2740-A0EA-77F92F1BB44E}" type="datetimeFigureOut">
              <a:rPr lang="en-US" smtClean="0"/>
              <a:t>1/20/2025</a:t>
            </a:fld>
            <a:endParaRPr lang="en-US"/>
          </a:p>
        </p:txBody>
      </p:sp>
      <p:sp>
        <p:nvSpPr>
          <p:cNvPr id="8" name="Footer Placeholder 7">
            <a:extLst>
              <a:ext uri="{FF2B5EF4-FFF2-40B4-BE49-F238E27FC236}">
                <a16:creationId xmlns:a16="http://schemas.microsoft.com/office/drawing/2014/main" id="{661F4608-83CE-AA47-8413-CA2690BC0E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3A2C2E-1A95-A94B-9B21-CE6CC5EC6495}"/>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10" name="Rectangle 9">
            <a:extLst>
              <a:ext uri="{FF2B5EF4-FFF2-40B4-BE49-F238E27FC236}">
                <a16:creationId xmlns:a16="http://schemas.microsoft.com/office/drawing/2014/main" id="{F44F9445-B075-4E9B-B37C-3E006B22C080}"/>
              </a:ext>
            </a:extLst>
          </p:cNvPr>
          <p:cNvSpPr/>
          <p:nvPr/>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517993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0434-FE9A-984C-8827-8A6A2B8923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EDFF3E-E98E-1044-9368-202B430B6AB7}"/>
              </a:ext>
            </a:extLst>
          </p:cNvPr>
          <p:cNvSpPr>
            <a:spLocks noGrp="1"/>
          </p:cNvSpPr>
          <p:nvPr>
            <p:ph idx="1"/>
          </p:nvPr>
        </p:nvSpPr>
        <p:spPr>
          <a:xfrm>
            <a:off x="5183188" y="987425"/>
            <a:ext cx="6172200" cy="4873625"/>
          </a:xfrm>
        </p:spPr>
        <p:txBody>
          <a:bodyPr/>
          <a:lstStyle>
            <a:lvl1pPr>
              <a:buClr>
                <a:schemeClr val="accent1"/>
              </a:buClr>
              <a:defRPr sz="3200"/>
            </a:lvl1pPr>
            <a:lvl2pPr>
              <a:buClr>
                <a:schemeClr val="accent1"/>
              </a:buClr>
              <a:defRPr sz="2800"/>
            </a:lvl2pPr>
            <a:lvl3pPr>
              <a:buClr>
                <a:schemeClr val="accent1"/>
              </a:buClr>
              <a:defRPr sz="2400"/>
            </a:lvl3pPr>
            <a:lvl4pPr>
              <a:buClr>
                <a:schemeClr val="accent1"/>
              </a:buClr>
              <a:defRPr sz="2000"/>
            </a:lvl4pPr>
            <a:lvl5pPr>
              <a:buClr>
                <a:schemeClr val="accent1"/>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0CB937-C1A0-6B40-9A83-C921DC9CD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7FD0FD-B0D0-EA40-8A0B-A50152A442F8}"/>
              </a:ext>
            </a:extLst>
          </p:cNvPr>
          <p:cNvSpPr>
            <a:spLocks noGrp="1"/>
          </p:cNvSpPr>
          <p:nvPr>
            <p:ph type="dt" sz="half" idx="10"/>
          </p:nvPr>
        </p:nvSpPr>
        <p:spPr/>
        <p:txBody>
          <a:bodyPr/>
          <a:lstStyle/>
          <a:p>
            <a:fld id="{AB13426F-C57B-2740-A0EA-77F92F1BB44E}" type="datetimeFigureOut">
              <a:rPr lang="en-US" smtClean="0"/>
              <a:t>1/20/2025</a:t>
            </a:fld>
            <a:endParaRPr lang="en-US"/>
          </a:p>
        </p:txBody>
      </p:sp>
      <p:sp>
        <p:nvSpPr>
          <p:cNvPr id="6" name="Footer Placeholder 5">
            <a:extLst>
              <a:ext uri="{FF2B5EF4-FFF2-40B4-BE49-F238E27FC236}">
                <a16:creationId xmlns:a16="http://schemas.microsoft.com/office/drawing/2014/main" id="{FDC93C4A-B984-2B4C-9A75-F8A30115B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32133-8FEE-D74C-A61F-1DE4F5BD3FDB}"/>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8" name="Rectangle 7">
            <a:extLst>
              <a:ext uri="{FF2B5EF4-FFF2-40B4-BE49-F238E27FC236}">
                <a16:creationId xmlns:a16="http://schemas.microsoft.com/office/drawing/2014/main" id="{536EF7AD-C4CD-43CE-B5B6-2AFC9572ED74}"/>
              </a:ext>
            </a:extLst>
          </p:cNvPr>
          <p:cNvSpPr/>
          <p:nvPr/>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729777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D351-B6E8-3D4B-8D40-CDA874F344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51DAD1-65E4-164A-B1FA-0F88B3C6D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FA5BB7-6B2A-4E4A-991E-3885FF200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384D25-6268-D740-AD8D-E967A6D7B08C}"/>
              </a:ext>
            </a:extLst>
          </p:cNvPr>
          <p:cNvSpPr>
            <a:spLocks noGrp="1"/>
          </p:cNvSpPr>
          <p:nvPr>
            <p:ph type="dt" sz="half" idx="10"/>
          </p:nvPr>
        </p:nvSpPr>
        <p:spPr/>
        <p:txBody>
          <a:bodyPr/>
          <a:lstStyle/>
          <a:p>
            <a:fld id="{AB13426F-C57B-2740-A0EA-77F92F1BB44E}" type="datetimeFigureOut">
              <a:rPr lang="en-US" smtClean="0"/>
              <a:t>1/20/2025</a:t>
            </a:fld>
            <a:endParaRPr lang="en-US"/>
          </a:p>
        </p:txBody>
      </p:sp>
      <p:sp>
        <p:nvSpPr>
          <p:cNvPr id="6" name="Footer Placeholder 5">
            <a:extLst>
              <a:ext uri="{FF2B5EF4-FFF2-40B4-BE49-F238E27FC236}">
                <a16:creationId xmlns:a16="http://schemas.microsoft.com/office/drawing/2014/main" id="{16F4F8D7-D392-3C47-A98B-76265E339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19E9D9-D984-9A4D-A327-D28DF7A6B209}"/>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8" name="Rectangle 7">
            <a:extLst>
              <a:ext uri="{FF2B5EF4-FFF2-40B4-BE49-F238E27FC236}">
                <a16:creationId xmlns:a16="http://schemas.microsoft.com/office/drawing/2014/main" id="{8098A477-30BD-40A3-826B-6D5BA7C39FA4}"/>
              </a:ext>
            </a:extLst>
          </p:cNvPr>
          <p:cNvSpPr/>
          <p:nvPr/>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115499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0889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747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4B1D-5B0E-E140-A273-2B3CBD8E09E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10F6E72-494B-EE41-940A-5363759F9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FA055EE-3429-4747-85D7-E80F416B632A}"/>
              </a:ext>
            </a:extLst>
          </p:cNvPr>
          <p:cNvSpPr>
            <a:spLocks noGrp="1"/>
          </p:cNvSpPr>
          <p:nvPr>
            <p:ph type="dt" sz="half" idx="10"/>
          </p:nvPr>
        </p:nvSpPr>
        <p:spPr/>
        <p:txBody>
          <a:bodyPr/>
          <a:lstStyle/>
          <a:p>
            <a:fld id="{AB13426F-C57B-2740-A0EA-77F92F1BB44E}" type="datetimeFigureOut">
              <a:rPr lang="en-US" smtClean="0"/>
              <a:t>1/20/2025</a:t>
            </a:fld>
            <a:endParaRPr lang="en-US"/>
          </a:p>
        </p:txBody>
      </p:sp>
      <p:sp>
        <p:nvSpPr>
          <p:cNvPr id="5" name="Footer Placeholder 4">
            <a:extLst>
              <a:ext uri="{FF2B5EF4-FFF2-40B4-BE49-F238E27FC236}">
                <a16:creationId xmlns:a16="http://schemas.microsoft.com/office/drawing/2014/main" id="{816810BD-6E3C-2A44-98CD-199F950EF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6FB78-E2B9-6443-B2AB-3819D09E9D8A}"/>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7" name="Rectangle 6">
            <a:extLst>
              <a:ext uri="{FF2B5EF4-FFF2-40B4-BE49-F238E27FC236}">
                <a16:creationId xmlns:a16="http://schemas.microsoft.com/office/drawing/2014/main" id="{9AB4C1EC-C484-4528-B746-3D8C0243DFFC}"/>
              </a:ext>
            </a:extLst>
          </p:cNvPr>
          <p:cNvSpPr/>
          <p:nvPr userDrawn="1"/>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6529775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66B3-45DD-AE47-8A7F-22703B07234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DB9A7D0-6314-F748-972F-DD19307ECD20}"/>
              </a:ext>
            </a:extLst>
          </p:cNvPr>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BA09D9-F3C6-AA43-B0C0-C1AFACC55E52}"/>
              </a:ext>
            </a:extLst>
          </p:cNvPr>
          <p:cNvSpPr>
            <a:spLocks noGrp="1"/>
          </p:cNvSpPr>
          <p:nvPr>
            <p:ph type="dt" sz="half" idx="10"/>
          </p:nvPr>
        </p:nvSpPr>
        <p:spPr/>
        <p:txBody>
          <a:bodyPr/>
          <a:lstStyle/>
          <a:p>
            <a:fld id="{AB13426F-C57B-2740-A0EA-77F92F1BB44E}" type="datetimeFigureOut">
              <a:rPr lang="en-US" smtClean="0"/>
              <a:t>1/20/2025</a:t>
            </a:fld>
            <a:endParaRPr lang="en-US"/>
          </a:p>
        </p:txBody>
      </p:sp>
      <p:sp>
        <p:nvSpPr>
          <p:cNvPr id="5" name="Footer Placeholder 4">
            <a:extLst>
              <a:ext uri="{FF2B5EF4-FFF2-40B4-BE49-F238E27FC236}">
                <a16:creationId xmlns:a16="http://schemas.microsoft.com/office/drawing/2014/main" id="{7C4EE94B-A617-5E4C-A6C4-6D9909BDC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440FB-F1D4-854C-97A7-77E67012B897}"/>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7" name="Rectangle 6">
            <a:extLst>
              <a:ext uri="{FF2B5EF4-FFF2-40B4-BE49-F238E27FC236}">
                <a16:creationId xmlns:a16="http://schemas.microsoft.com/office/drawing/2014/main" id="{12035C1F-803B-43D1-A122-495106021B73}"/>
              </a:ext>
            </a:extLst>
          </p:cNvPr>
          <p:cNvSpPr/>
          <p:nvPr userDrawn="1"/>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544639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6C4-79A9-0541-8A29-9FD07C15006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3713EA2-ECE6-AA41-9591-66C02587E2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455C20-2252-EC41-82AA-6F63D12B9AE6}"/>
              </a:ext>
            </a:extLst>
          </p:cNvPr>
          <p:cNvSpPr>
            <a:spLocks noGrp="1"/>
          </p:cNvSpPr>
          <p:nvPr>
            <p:ph type="dt" sz="half" idx="10"/>
          </p:nvPr>
        </p:nvSpPr>
        <p:spPr/>
        <p:txBody>
          <a:bodyPr/>
          <a:lstStyle/>
          <a:p>
            <a:fld id="{AB13426F-C57B-2740-A0EA-77F92F1BB44E}" type="datetimeFigureOut">
              <a:rPr lang="en-US" smtClean="0"/>
              <a:t>1/20/2025</a:t>
            </a:fld>
            <a:endParaRPr lang="en-US"/>
          </a:p>
        </p:txBody>
      </p:sp>
      <p:sp>
        <p:nvSpPr>
          <p:cNvPr id="5" name="Footer Placeholder 4">
            <a:extLst>
              <a:ext uri="{FF2B5EF4-FFF2-40B4-BE49-F238E27FC236}">
                <a16:creationId xmlns:a16="http://schemas.microsoft.com/office/drawing/2014/main" id="{94829631-0877-204F-BDE8-860D02189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7CEE0D-98FF-BB4B-853C-6692C3AD4B3D}"/>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7" name="Rectangle 6">
            <a:extLst>
              <a:ext uri="{FF2B5EF4-FFF2-40B4-BE49-F238E27FC236}">
                <a16:creationId xmlns:a16="http://schemas.microsoft.com/office/drawing/2014/main" id="{BEA6DD2F-67D4-48AC-92FE-527003E1DBB2}"/>
              </a:ext>
            </a:extLst>
          </p:cNvPr>
          <p:cNvSpPr/>
          <p:nvPr userDrawn="1"/>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65698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EC25-5F90-3440-9E19-681839FAC16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6BC4AC2-36DD-3F4F-B86B-362D11CDC5D8}"/>
              </a:ext>
            </a:extLst>
          </p:cNvPr>
          <p:cNvSpPr>
            <a:spLocks noGrp="1"/>
          </p:cNvSpPr>
          <p:nvPr>
            <p:ph type="dt" sz="half" idx="10"/>
          </p:nvPr>
        </p:nvSpPr>
        <p:spPr/>
        <p:txBody>
          <a:bodyPr/>
          <a:lstStyle/>
          <a:p>
            <a:fld id="{5A21B0FE-38BE-0447-8D98-F2943C92AB44}" type="datetime1">
              <a:rPr lang="en-GB" smtClean="0"/>
              <a:t>20/01/2025</a:t>
            </a:fld>
            <a:endParaRPr lang="en-US"/>
          </a:p>
        </p:txBody>
      </p:sp>
      <p:sp>
        <p:nvSpPr>
          <p:cNvPr id="4" name="Footer Placeholder 3">
            <a:extLst>
              <a:ext uri="{FF2B5EF4-FFF2-40B4-BE49-F238E27FC236}">
                <a16:creationId xmlns:a16="http://schemas.microsoft.com/office/drawing/2014/main" id="{F8F41334-BDDF-2642-ACBD-97768E503E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E166AB-DA97-3A48-9493-CBE7BC234DB2}"/>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6241308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3EB1-78A0-504E-9E77-D495AD57B52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4F508F2-78EE-7A47-8A5D-6F90242A49B7}"/>
              </a:ext>
            </a:extLst>
          </p:cNvPr>
          <p:cNvSpPr>
            <a:spLocks noGrp="1"/>
          </p:cNvSpPr>
          <p:nvPr>
            <p:ph sz="half" idx="1"/>
          </p:nvPr>
        </p:nvSpPr>
        <p:spPr>
          <a:xfrm>
            <a:off x="838200" y="1825625"/>
            <a:ext cx="51816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D7ED035-F7B3-004B-9659-A34DF25D7C1D}"/>
              </a:ext>
            </a:extLst>
          </p:cNvPr>
          <p:cNvSpPr>
            <a:spLocks noGrp="1"/>
          </p:cNvSpPr>
          <p:nvPr>
            <p:ph sz="half" idx="2"/>
          </p:nvPr>
        </p:nvSpPr>
        <p:spPr>
          <a:xfrm>
            <a:off x="6172200" y="1825625"/>
            <a:ext cx="51816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635E0D5-A459-DC42-B607-51C3396F6A53}"/>
              </a:ext>
            </a:extLst>
          </p:cNvPr>
          <p:cNvSpPr>
            <a:spLocks noGrp="1"/>
          </p:cNvSpPr>
          <p:nvPr>
            <p:ph type="dt" sz="half" idx="10"/>
          </p:nvPr>
        </p:nvSpPr>
        <p:spPr/>
        <p:txBody>
          <a:bodyPr/>
          <a:lstStyle/>
          <a:p>
            <a:fld id="{AB13426F-C57B-2740-A0EA-77F92F1BB44E}" type="datetimeFigureOut">
              <a:rPr lang="en-US" smtClean="0"/>
              <a:t>1/20/2025</a:t>
            </a:fld>
            <a:endParaRPr lang="en-US"/>
          </a:p>
        </p:txBody>
      </p:sp>
      <p:sp>
        <p:nvSpPr>
          <p:cNvPr id="6" name="Footer Placeholder 5">
            <a:extLst>
              <a:ext uri="{FF2B5EF4-FFF2-40B4-BE49-F238E27FC236}">
                <a16:creationId xmlns:a16="http://schemas.microsoft.com/office/drawing/2014/main" id="{52B1E39C-47D9-8B49-AF18-F126DB737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60C60-A2DB-9042-B2C8-5DD498CEF246}"/>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8" name="Rectangle 7">
            <a:extLst>
              <a:ext uri="{FF2B5EF4-FFF2-40B4-BE49-F238E27FC236}">
                <a16:creationId xmlns:a16="http://schemas.microsoft.com/office/drawing/2014/main" id="{56E692C3-4E3A-4E7B-9754-85B6BFDBBEE4}"/>
              </a:ext>
            </a:extLst>
          </p:cNvPr>
          <p:cNvSpPr/>
          <p:nvPr userDrawn="1"/>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8685171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7597-8A65-5D48-91B9-6296BF0C566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011A31-A233-EE43-8CEA-A5A1E92D8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BF125B4-47DF-1E43-A944-92881DC81D05}"/>
              </a:ext>
            </a:extLst>
          </p:cNvPr>
          <p:cNvSpPr>
            <a:spLocks noGrp="1"/>
          </p:cNvSpPr>
          <p:nvPr>
            <p:ph sz="half" idx="2"/>
          </p:nvPr>
        </p:nvSpPr>
        <p:spPr>
          <a:xfrm>
            <a:off x="839788" y="2505075"/>
            <a:ext cx="5157787" cy="36845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E7C9C73-8EA0-934E-B04E-E87C76572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A3D45EB-5F0A-1F42-B324-7E8D57ADC41F}"/>
              </a:ext>
            </a:extLst>
          </p:cNvPr>
          <p:cNvSpPr>
            <a:spLocks noGrp="1"/>
          </p:cNvSpPr>
          <p:nvPr>
            <p:ph sz="quarter" idx="4"/>
          </p:nvPr>
        </p:nvSpPr>
        <p:spPr>
          <a:xfrm>
            <a:off x="6172200" y="2505075"/>
            <a:ext cx="5183188" cy="36845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04EC4AB-2EBA-7047-A9B5-AC6045A528B6}"/>
              </a:ext>
            </a:extLst>
          </p:cNvPr>
          <p:cNvSpPr>
            <a:spLocks noGrp="1"/>
          </p:cNvSpPr>
          <p:nvPr>
            <p:ph type="dt" sz="half" idx="10"/>
          </p:nvPr>
        </p:nvSpPr>
        <p:spPr/>
        <p:txBody>
          <a:bodyPr/>
          <a:lstStyle/>
          <a:p>
            <a:fld id="{AB13426F-C57B-2740-A0EA-77F92F1BB44E}" type="datetimeFigureOut">
              <a:rPr lang="en-US" smtClean="0"/>
              <a:t>1/20/2025</a:t>
            </a:fld>
            <a:endParaRPr lang="en-US"/>
          </a:p>
        </p:txBody>
      </p:sp>
      <p:sp>
        <p:nvSpPr>
          <p:cNvPr id="8" name="Footer Placeholder 7">
            <a:extLst>
              <a:ext uri="{FF2B5EF4-FFF2-40B4-BE49-F238E27FC236}">
                <a16:creationId xmlns:a16="http://schemas.microsoft.com/office/drawing/2014/main" id="{661F4608-83CE-AA47-8413-CA2690BC0E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3A2C2E-1A95-A94B-9B21-CE6CC5EC6495}"/>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10" name="Rectangle 9">
            <a:extLst>
              <a:ext uri="{FF2B5EF4-FFF2-40B4-BE49-F238E27FC236}">
                <a16:creationId xmlns:a16="http://schemas.microsoft.com/office/drawing/2014/main" id="{F44F9445-B075-4E9B-B37C-3E006B22C080}"/>
              </a:ext>
            </a:extLst>
          </p:cNvPr>
          <p:cNvSpPr/>
          <p:nvPr userDrawn="1"/>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563378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0434-FE9A-984C-8827-8A6A2B8923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FEDFF3E-E98E-1044-9368-202B430B6AB7}"/>
              </a:ext>
            </a:extLst>
          </p:cNvPr>
          <p:cNvSpPr>
            <a:spLocks noGrp="1"/>
          </p:cNvSpPr>
          <p:nvPr>
            <p:ph idx="1"/>
          </p:nvPr>
        </p:nvSpPr>
        <p:spPr>
          <a:xfrm>
            <a:off x="5183188" y="987425"/>
            <a:ext cx="6172200" cy="4873625"/>
          </a:xfrm>
        </p:spPr>
        <p:txBody>
          <a:bodyPr/>
          <a:lstStyle>
            <a:lvl1pPr>
              <a:buClr>
                <a:schemeClr val="accent1"/>
              </a:buClr>
              <a:defRPr sz="3200"/>
            </a:lvl1pPr>
            <a:lvl2pPr>
              <a:buClr>
                <a:schemeClr val="accent1"/>
              </a:buClr>
              <a:defRPr sz="2800"/>
            </a:lvl2pPr>
            <a:lvl3pPr>
              <a:buClr>
                <a:schemeClr val="accent1"/>
              </a:buClr>
              <a:defRPr sz="2400"/>
            </a:lvl3pPr>
            <a:lvl4pPr>
              <a:buClr>
                <a:schemeClr val="accent1"/>
              </a:buClr>
              <a:defRPr sz="2000"/>
            </a:lvl4pPr>
            <a:lvl5pPr>
              <a:buClr>
                <a:schemeClr val="accent1"/>
              </a:buCl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D0CB937-C1A0-6B40-9A83-C921DC9CD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7FD0FD-B0D0-EA40-8A0B-A50152A442F8}"/>
              </a:ext>
            </a:extLst>
          </p:cNvPr>
          <p:cNvSpPr>
            <a:spLocks noGrp="1"/>
          </p:cNvSpPr>
          <p:nvPr>
            <p:ph type="dt" sz="half" idx="10"/>
          </p:nvPr>
        </p:nvSpPr>
        <p:spPr/>
        <p:txBody>
          <a:bodyPr/>
          <a:lstStyle/>
          <a:p>
            <a:fld id="{AB13426F-C57B-2740-A0EA-77F92F1BB44E}" type="datetimeFigureOut">
              <a:rPr lang="en-US" smtClean="0"/>
              <a:t>1/20/2025</a:t>
            </a:fld>
            <a:endParaRPr lang="en-US"/>
          </a:p>
        </p:txBody>
      </p:sp>
      <p:sp>
        <p:nvSpPr>
          <p:cNvPr id="6" name="Footer Placeholder 5">
            <a:extLst>
              <a:ext uri="{FF2B5EF4-FFF2-40B4-BE49-F238E27FC236}">
                <a16:creationId xmlns:a16="http://schemas.microsoft.com/office/drawing/2014/main" id="{FDC93C4A-B984-2B4C-9A75-F8A30115B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32133-8FEE-D74C-A61F-1DE4F5BD3FDB}"/>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8" name="Rectangle 7">
            <a:extLst>
              <a:ext uri="{FF2B5EF4-FFF2-40B4-BE49-F238E27FC236}">
                <a16:creationId xmlns:a16="http://schemas.microsoft.com/office/drawing/2014/main" id="{536EF7AD-C4CD-43CE-B5B6-2AFC9572ED74}"/>
              </a:ext>
            </a:extLst>
          </p:cNvPr>
          <p:cNvSpPr/>
          <p:nvPr userDrawn="1"/>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096147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D351-B6E8-3D4B-8D40-CDA874F344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551DAD1-65E4-164A-B1FA-0F88B3C6D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FA5BB7-6B2A-4E4A-991E-3885FF200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384D25-6268-D740-AD8D-E967A6D7B08C}"/>
              </a:ext>
            </a:extLst>
          </p:cNvPr>
          <p:cNvSpPr>
            <a:spLocks noGrp="1"/>
          </p:cNvSpPr>
          <p:nvPr>
            <p:ph type="dt" sz="half" idx="10"/>
          </p:nvPr>
        </p:nvSpPr>
        <p:spPr/>
        <p:txBody>
          <a:bodyPr/>
          <a:lstStyle/>
          <a:p>
            <a:fld id="{AB13426F-C57B-2740-A0EA-77F92F1BB44E}" type="datetimeFigureOut">
              <a:rPr lang="en-US" smtClean="0"/>
              <a:t>1/20/2025</a:t>
            </a:fld>
            <a:endParaRPr lang="en-US"/>
          </a:p>
        </p:txBody>
      </p:sp>
      <p:sp>
        <p:nvSpPr>
          <p:cNvPr id="6" name="Footer Placeholder 5">
            <a:extLst>
              <a:ext uri="{FF2B5EF4-FFF2-40B4-BE49-F238E27FC236}">
                <a16:creationId xmlns:a16="http://schemas.microsoft.com/office/drawing/2014/main" id="{16F4F8D7-D392-3C47-A98B-76265E339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19E9D9-D984-9A4D-A327-D28DF7A6B209}"/>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8" name="Rectangle 7">
            <a:extLst>
              <a:ext uri="{FF2B5EF4-FFF2-40B4-BE49-F238E27FC236}">
                <a16:creationId xmlns:a16="http://schemas.microsoft.com/office/drawing/2014/main" id="{8098A477-30BD-40A3-826B-6D5BA7C39FA4}"/>
              </a:ext>
            </a:extLst>
          </p:cNvPr>
          <p:cNvSpPr/>
          <p:nvPr userDrawn="1"/>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993108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42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5A395B-9780-D646-802E-99D88446328A}"/>
              </a:ext>
            </a:extLst>
          </p:cNvPr>
          <p:cNvSpPr>
            <a:spLocks noGrp="1"/>
          </p:cNvSpPr>
          <p:nvPr>
            <p:ph type="dt" sz="half" idx="10"/>
          </p:nvPr>
        </p:nvSpPr>
        <p:spPr/>
        <p:txBody>
          <a:bodyPr/>
          <a:lstStyle/>
          <a:p>
            <a:fld id="{23A2B649-4050-9D43-9FAB-AE00A6B2B023}" type="datetime1">
              <a:rPr lang="en-GB" smtClean="0"/>
              <a:t>20/01/2025</a:t>
            </a:fld>
            <a:endParaRPr lang="en-US"/>
          </a:p>
        </p:txBody>
      </p:sp>
      <p:sp>
        <p:nvSpPr>
          <p:cNvPr id="3" name="Footer Placeholder 2">
            <a:extLst>
              <a:ext uri="{FF2B5EF4-FFF2-40B4-BE49-F238E27FC236}">
                <a16:creationId xmlns:a16="http://schemas.microsoft.com/office/drawing/2014/main" id="{4DDAC869-2240-1F4F-95BE-1DD38CB77B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500DF4-390D-A049-9FC1-CD4E7D1AF404}"/>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410788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0434-FE9A-984C-8827-8A6A2B8923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FEDFF3E-E98E-1044-9368-202B430B6A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D0CB937-C1A0-6B40-9A83-C921DC9CD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7FD0FD-B0D0-EA40-8A0B-A50152A442F8}"/>
              </a:ext>
            </a:extLst>
          </p:cNvPr>
          <p:cNvSpPr>
            <a:spLocks noGrp="1"/>
          </p:cNvSpPr>
          <p:nvPr>
            <p:ph type="dt" sz="half" idx="10"/>
          </p:nvPr>
        </p:nvSpPr>
        <p:spPr/>
        <p:txBody>
          <a:bodyPr/>
          <a:lstStyle/>
          <a:p>
            <a:fld id="{FC1C2FB9-5E76-D349-B545-D206C4A205C2}" type="datetime1">
              <a:rPr lang="en-GB" smtClean="0"/>
              <a:t>20/01/2025</a:t>
            </a:fld>
            <a:endParaRPr lang="en-US"/>
          </a:p>
        </p:txBody>
      </p:sp>
      <p:sp>
        <p:nvSpPr>
          <p:cNvPr id="6" name="Footer Placeholder 5">
            <a:extLst>
              <a:ext uri="{FF2B5EF4-FFF2-40B4-BE49-F238E27FC236}">
                <a16:creationId xmlns:a16="http://schemas.microsoft.com/office/drawing/2014/main" id="{FDC93C4A-B984-2B4C-9A75-F8A30115B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32133-8FEE-D74C-A61F-1DE4F5BD3FDB}"/>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396943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D351-B6E8-3D4B-8D40-CDA874F344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551DAD1-65E4-164A-B1FA-0F88B3C6D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FA5BB7-6B2A-4E4A-991E-3885FF200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384D25-6268-D740-AD8D-E967A6D7B08C}"/>
              </a:ext>
            </a:extLst>
          </p:cNvPr>
          <p:cNvSpPr>
            <a:spLocks noGrp="1"/>
          </p:cNvSpPr>
          <p:nvPr>
            <p:ph type="dt" sz="half" idx="10"/>
          </p:nvPr>
        </p:nvSpPr>
        <p:spPr/>
        <p:txBody>
          <a:bodyPr/>
          <a:lstStyle/>
          <a:p>
            <a:fld id="{C874C289-3140-A748-997C-454EA764EBF3}" type="datetime1">
              <a:rPr lang="en-GB" smtClean="0"/>
              <a:t>20/01/2025</a:t>
            </a:fld>
            <a:endParaRPr lang="en-US"/>
          </a:p>
        </p:txBody>
      </p:sp>
      <p:sp>
        <p:nvSpPr>
          <p:cNvPr id="6" name="Footer Placeholder 5">
            <a:extLst>
              <a:ext uri="{FF2B5EF4-FFF2-40B4-BE49-F238E27FC236}">
                <a16:creationId xmlns:a16="http://schemas.microsoft.com/office/drawing/2014/main" id="{16F4F8D7-D392-3C47-A98B-76265E339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19E9D9-D984-9A4D-A327-D28DF7A6B209}"/>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23435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5.png"/><Relationship Id="rId5" Type="http://schemas.openxmlformats.org/officeDocument/2006/relationships/slideLayout" Target="../slideLayouts/slideLayout43.xml"/><Relationship Id="rId10" Type="http://schemas.openxmlformats.org/officeDocument/2006/relationships/theme" Target="../theme/theme5.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5.png"/><Relationship Id="rId5" Type="http://schemas.openxmlformats.org/officeDocument/2006/relationships/slideLayout" Target="../slideLayouts/slideLayout52.xml"/><Relationship Id="rId10" Type="http://schemas.openxmlformats.org/officeDocument/2006/relationships/theme" Target="../theme/theme6.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5.png"/><Relationship Id="rId4" Type="http://schemas.openxmlformats.org/officeDocument/2006/relationships/slideLayout" Target="../slideLayouts/slideLayout60.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744D-6DC8-704C-B870-A53B9A0D8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7C6620-124B-3F4E-9BE1-8EDED693E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30E18B-CE68-B34E-96A5-879ACEB931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098C8-093C-084F-9236-61D6E4A13E76}" type="datetime1">
              <a:rPr lang="en-GB" smtClean="0"/>
              <a:t>20/01/2025</a:t>
            </a:fld>
            <a:endParaRPr lang="en-US"/>
          </a:p>
        </p:txBody>
      </p:sp>
      <p:sp>
        <p:nvSpPr>
          <p:cNvPr id="5" name="Footer Placeholder 4">
            <a:extLst>
              <a:ext uri="{FF2B5EF4-FFF2-40B4-BE49-F238E27FC236}">
                <a16:creationId xmlns:a16="http://schemas.microsoft.com/office/drawing/2014/main" id="{2B7B827D-4759-8241-97EF-F3AC15C7AC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F7701-9873-CD42-A544-2D228FF44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27428-FED5-8544-B08E-879628B3B8A3}" type="slidenum">
              <a:rPr lang="en-US" smtClean="0"/>
              <a:t>‹#›</a:t>
            </a:fld>
            <a:endParaRPr lang="en-US"/>
          </a:p>
        </p:txBody>
      </p:sp>
      <p:pic>
        <p:nvPicPr>
          <p:cNvPr id="8" name="Picture 7">
            <a:extLst>
              <a:ext uri="{FF2B5EF4-FFF2-40B4-BE49-F238E27FC236}">
                <a16:creationId xmlns:a16="http://schemas.microsoft.com/office/drawing/2014/main" id="{D7F1BE3C-7602-7141-9336-8E04855BE29F}"/>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15940" y="5802309"/>
            <a:ext cx="1682753" cy="539751"/>
          </a:xfrm>
          <a:prstGeom prst="rect">
            <a:avLst/>
          </a:prstGeom>
        </p:spPr>
      </p:pic>
    </p:spTree>
    <p:extLst>
      <p:ext uri="{BB962C8B-B14F-4D97-AF65-F5344CB8AC3E}">
        <p14:creationId xmlns:p14="http://schemas.microsoft.com/office/powerpoint/2010/main" val="341664928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706" r:id="rId12"/>
    <p:sldLayoutId id="2147483708" r:id="rId13"/>
    <p:sldLayoutId id="2147483781" r:id="rId14"/>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744D-6DC8-704C-B870-A53B9A0D8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7C6620-124B-3F4E-9BE1-8EDED693E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30E18B-CE68-B34E-96A5-879ACEB931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99191-D9A0-F44F-9238-B2BA5AD40538}" type="datetime1">
              <a:rPr lang="en-GB" smtClean="0"/>
              <a:t>20/01/2025</a:t>
            </a:fld>
            <a:endParaRPr lang="en-US"/>
          </a:p>
        </p:txBody>
      </p:sp>
      <p:sp>
        <p:nvSpPr>
          <p:cNvPr id="5" name="Footer Placeholder 4">
            <a:extLst>
              <a:ext uri="{FF2B5EF4-FFF2-40B4-BE49-F238E27FC236}">
                <a16:creationId xmlns:a16="http://schemas.microsoft.com/office/drawing/2014/main" id="{2B7B827D-4759-8241-97EF-F3AC15C7AC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F7701-9873-CD42-A544-2D228FF44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27428-FED5-8544-B08E-879628B3B8A3}" type="slidenum">
              <a:rPr lang="en-US" smtClean="0"/>
              <a:t>‹#›</a:t>
            </a:fld>
            <a:endParaRPr lang="en-US"/>
          </a:p>
        </p:txBody>
      </p:sp>
    </p:spTree>
    <p:extLst>
      <p:ext uri="{BB962C8B-B14F-4D97-AF65-F5344CB8AC3E}">
        <p14:creationId xmlns:p14="http://schemas.microsoft.com/office/powerpoint/2010/main" val="26580938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36" r:id="rId12"/>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744D-6DC8-704C-B870-A53B9A0D8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7C6620-124B-3F4E-9BE1-8EDED693E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30E18B-CE68-B34E-96A5-879ACEB931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3426F-C57B-2740-A0EA-77F92F1BB44E}" type="datetimeFigureOut">
              <a:rPr lang="en-US" smtClean="0"/>
              <a:t>1/20/2025</a:t>
            </a:fld>
            <a:endParaRPr lang="en-US"/>
          </a:p>
        </p:txBody>
      </p:sp>
      <p:sp>
        <p:nvSpPr>
          <p:cNvPr id="5" name="Footer Placeholder 4">
            <a:extLst>
              <a:ext uri="{FF2B5EF4-FFF2-40B4-BE49-F238E27FC236}">
                <a16:creationId xmlns:a16="http://schemas.microsoft.com/office/drawing/2014/main" id="{2B7B827D-4759-8241-97EF-F3AC15C7AC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F7701-9873-CD42-A544-2D228FF44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27428-FED5-8544-B08E-879628B3B8A3}" type="slidenum">
              <a:rPr lang="en-US" smtClean="0"/>
              <a:t>‹#›</a:t>
            </a:fld>
            <a:endParaRPr lang="en-US"/>
          </a:p>
        </p:txBody>
      </p:sp>
      <p:pic>
        <p:nvPicPr>
          <p:cNvPr id="7" name="Picture 6">
            <a:extLst>
              <a:ext uri="{FF2B5EF4-FFF2-40B4-BE49-F238E27FC236}">
                <a16:creationId xmlns:a16="http://schemas.microsoft.com/office/drawing/2014/main" id="{22284EC1-544F-AD4C-AD14-B7AF8FEF0C3A}"/>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5940" y="5802309"/>
            <a:ext cx="1682753" cy="539751"/>
          </a:xfrm>
          <a:prstGeom prst="rect">
            <a:avLst/>
          </a:prstGeom>
        </p:spPr>
      </p:pic>
    </p:spTree>
    <p:extLst>
      <p:ext uri="{BB962C8B-B14F-4D97-AF65-F5344CB8AC3E}">
        <p14:creationId xmlns:p14="http://schemas.microsoft.com/office/powerpoint/2010/main" val="174174730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744D-6DC8-704C-B870-A53B9A0D8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7C6620-124B-3F4E-9BE1-8EDED693E7F9}"/>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30E18B-CE68-B34E-96A5-879ACEB931F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3426F-C57B-2740-A0EA-77F92F1BB44E}" type="datetimeFigureOut">
              <a:rPr lang="en-US" smtClean="0"/>
              <a:t>1/20/2025</a:t>
            </a:fld>
            <a:endParaRPr lang="en-US"/>
          </a:p>
        </p:txBody>
      </p:sp>
      <p:sp>
        <p:nvSpPr>
          <p:cNvPr id="5" name="Footer Placeholder 4">
            <a:extLst>
              <a:ext uri="{FF2B5EF4-FFF2-40B4-BE49-F238E27FC236}">
                <a16:creationId xmlns:a16="http://schemas.microsoft.com/office/drawing/2014/main" id="{2B7B827D-4759-8241-97EF-F3AC15C7ACE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F7701-9873-CD42-A544-2D228FF44E6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27428-FED5-8544-B08E-879628B3B8A3}" type="slidenum">
              <a:rPr lang="en-US" smtClean="0"/>
              <a:t>‹#›</a:t>
            </a:fld>
            <a:endParaRPr lang="en-US"/>
          </a:p>
        </p:txBody>
      </p:sp>
      <p:pic>
        <p:nvPicPr>
          <p:cNvPr id="7" name="Picture 6">
            <a:extLst>
              <a:ext uri="{FF2B5EF4-FFF2-40B4-BE49-F238E27FC236}">
                <a16:creationId xmlns:a16="http://schemas.microsoft.com/office/drawing/2014/main" id="{22284EC1-544F-AD4C-AD14-B7AF8FEF0C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42" y="5802311"/>
            <a:ext cx="1682753" cy="539751"/>
          </a:xfrm>
          <a:prstGeom prst="rect">
            <a:avLst/>
          </a:prstGeom>
        </p:spPr>
      </p:pic>
    </p:spTree>
    <p:extLst>
      <p:ext uri="{BB962C8B-B14F-4D97-AF65-F5344CB8AC3E}">
        <p14:creationId xmlns:p14="http://schemas.microsoft.com/office/powerpoint/2010/main" val="3314989655"/>
      </p:ext>
    </p:extLst>
  </p:cSld>
  <p:clrMap bg1="lt1" tx1="dk1" bg2="lt2" tx2="dk2" accent1="accent1" accent2="accent2" accent3="accent3" accent4="accent4" accent5="accent5" accent6="accent6" hlink="hlink" folHlink="folHlink"/>
  <p:sldLayoutIdLst>
    <p:sldLayoutId id="2147483723" r:id="rId1"/>
  </p:sldLayoutIdLst>
  <p:txStyles>
    <p:titleStyle>
      <a:lvl1pPr algn="l" defTabSz="685783" rtl="0" eaLnBrk="1" latinLnBrk="0" hangingPunct="1">
        <a:lnSpc>
          <a:spcPct val="90000"/>
        </a:lnSpc>
        <a:spcBef>
          <a:spcPct val="0"/>
        </a:spcBef>
        <a:buNone/>
        <a:defRPr sz="3300" b="1" kern="1200">
          <a:solidFill>
            <a:schemeClr val="tx1"/>
          </a:solidFill>
          <a:latin typeface="Arial" panose="020B0604020202020204" pitchFamily="34" charset="0"/>
          <a:ea typeface="+mj-ea"/>
          <a:cs typeface="Arial" panose="020B0604020202020204" pitchFamily="34" charset="0"/>
        </a:defRPr>
      </a:lvl1pPr>
    </p:titleStyle>
    <p:bodyStyle>
      <a:lvl1pPr marL="171446" indent="-171446" algn="l" defTabSz="685783" rtl="0" eaLnBrk="1" latinLnBrk="0" hangingPunct="1">
        <a:lnSpc>
          <a:spcPct val="90000"/>
        </a:lnSpc>
        <a:spcBef>
          <a:spcPts val="751"/>
        </a:spcBef>
        <a:buClr>
          <a:schemeClr val="tx1"/>
        </a:buClr>
        <a:buFont typeface="Wingdings" pitchFamily="2" charset="2"/>
        <a:buChar char="§"/>
        <a:defRPr sz="2100" kern="1200">
          <a:solidFill>
            <a:schemeClr val="accent4"/>
          </a:solidFill>
          <a:latin typeface="Arial" panose="020B0604020202020204" pitchFamily="34" charset="0"/>
          <a:ea typeface="+mn-ea"/>
          <a:cs typeface="Arial" panose="020B0604020202020204" pitchFamily="34" charset="0"/>
        </a:defRPr>
      </a:lvl1pPr>
      <a:lvl2pPr marL="514338" indent="-171446" algn="l" defTabSz="685783" rtl="0" eaLnBrk="1" latinLnBrk="0" hangingPunct="1">
        <a:lnSpc>
          <a:spcPct val="90000"/>
        </a:lnSpc>
        <a:spcBef>
          <a:spcPts val="375"/>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2pPr>
      <a:lvl3pPr marL="857229" indent="-171446" algn="l" defTabSz="685783" rtl="0" eaLnBrk="1" latinLnBrk="0" hangingPunct="1">
        <a:lnSpc>
          <a:spcPct val="90000"/>
        </a:lnSpc>
        <a:spcBef>
          <a:spcPts val="375"/>
        </a:spcBef>
        <a:buClr>
          <a:schemeClr val="tx1"/>
        </a:buClr>
        <a:buFont typeface="Wingdings" pitchFamily="2" charset="2"/>
        <a:buChar char="§"/>
        <a:defRPr sz="1500" kern="1200">
          <a:solidFill>
            <a:schemeClr val="accent4"/>
          </a:solidFill>
          <a:latin typeface="Arial" panose="020B0604020202020204" pitchFamily="34" charset="0"/>
          <a:ea typeface="+mn-ea"/>
          <a:cs typeface="Arial" panose="020B0604020202020204" pitchFamily="34" charset="0"/>
        </a:defRPr>
      </a:lvl3pPr>
      <a:lvl4pPr marL="1200121" indent="-171446" algn="l" defTabSz="685783" rtl="0" eaLnBrk="1" latinLnBrk="0" hangingPunct="1">
        <a:lnSpc>
          <a:spcPct val="90000"/>
        </a:lnSpc>
        <a:spcBef>
          <a:spcPts val="375"/>
        </a:spcBef>
        <a:buClr>
          <a:schemeClr val="tx1"/>
        </a:buClr>
        <a:buFont typeface="Wingdings" pitchFamily="2" charset="2"/>
        <a:buChar char="§"/>
        <a:defRPr sz="1351" kern="1200">
          <a:solidFill>
            <a:schemeClr val="accent4"/>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Clr>
          <a:schemeClr val="tx1"/>
        </a:buClr>
        <a:buFont typeface="Wingdings" pitchFamily="2" charset="2"/>
        <a:buChar char="§"/>
        <a:defRPr sz="1351" kern="1200">
          <a:solidFill>
            <a:schemeClr val="accent4"/>
          </a:solidFill>
          <a:latin typeface="Arial" panose="020B0604020202020204" pitchFamily="34" charset="0"/>
          <a:ea typeface="+mn-ea"/>
          <a:cs typeface="Arial" panose="020B060402020202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744D-6DC8-704C-B870-A53B9A0D8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7C6620-124B-3F4E-9BE1-8EDED693E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0E18B-CE68-B34E-96A5-879ACEB931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098C8-093C-084F-9236-61D6E4A13E76}" type="datetime1">
              <a:rPr lang="en-GB" smtClean="0"/>
              <a:t>20/01/2025</a:t>
            </a:fld>
            <a:endParaRPr lang="en-US"/>
          </a:p>
        </p:txBody>
      </p:sp>
      <p:sp>
        <p:nvSpPr>
          <p:cNvPr id="5" name="Footer Placeholder 4">
            <a:extLst>
              <a:ext uri="{FF2B5EF4-FFF2-40B4-BE49-F238E27FC236}">
                <a16:creationId xmlns:a16="http://schemas.microsoft.com/office/drawing/2014/main" id="{2B7B827D-4759-8241-97EF-F3AC15C7AC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F7701-9873-CD42-A544-2D228FF44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27428-FED5-8544-B08E-879628B3B8A3}" type="slidenum">
              <a:rPr lang="en-US" smtClean="0"/>
              <a:t>‹#›</a:t>
            </a:fld>
            <a:endParaRPr lang="en-US"/>
          </a:p>
        </p:txBody>
      </p:sp>
      <p:pic>
        <p:nvPicPr>
          <p:cNvPr id="9" name="Picture 2" descr="Shape&#10;&#10;Description automatically generated">
            <a:extLst>
              <a:ext uri="{FF2B5EF4-FFF2-40B4-BE49-F238E27FC236}">
                <a16:creationId xmlns:a16="http://schemas.microsoft.com/office/drawing/2014/main" id="{E1F4B9D3-DDBD-4FC9-8310-767BE3D92F02}"/>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10003141" y="347519"/>
            <a:ext cx="1960258" cy="630958"/>
          </a:xfrm>
          <a:prstGeom prst="rect">
            <a:avLst/>
          </a:prstGeom>
          <a:noFill/>
          <a:effectLst/>
        </p:spPr>
      </p:pic>
    </p:spTree>
    <p:extLst>
      <p:ext uri="{BB962C8B-B14F-4D97-AF65-F5344CB8AC3E}">
        <p14:creationId xmlns:p14="http://schemas.microsoft.com/office/powerpoint/2010/main" val="231935480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744D-6DC8-704C-B870-A53B9A0D8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7C6620-124B-3F4E-9BE1-8EDED693E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0E18B-CE68-B34E-96A5-879ACEB931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3426F-C57B-2740-A0EA-77F92F1BB44E}" type="datetimeFigureOut">
              <a:rPr lang="en-US" smtClean="0"/>
              <a:t>1/20/2025</a:t>
            </a:fld>
            <a:endParaRPr lang="en-US"/>
          </a:p>
        </p:txBody>
      </p:sp>
      <p:sp>
        <p:nvSpPr>
          <p:cNvPr id="5" name="Footer Placeholder 4">
            <a:extLst>
              <a:ext uri="{FF2B5EF4-FFF2-40B4-BE49-F238E27FC236}">
                <a16:creationId xmlns:a16="http://schemas.microsoft.com/office/drawing/2014/main" id="{2B7B827D-4759-8241-97EF-F3AC15C7AC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F7701-9873-CD42-A544-2D228FF44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27428-FED5-8544-B08E-879628B3B8A3}" type="slidenum">
              <a:rPr lang="en-US" smtClean="0"/>
              <a:t>‹#›</a:t>
            </a:fld>
            <a:endParaRPr lang="en-US"/>
          </a:p>
        </p:txBody>
      </p:sp>
      <p:sp>
        <p:nvSpPr>
          <p:cNvPr id="8" name="Rectangle 7">
            <a:extLst>
              <a:ext uri="{FF2B5EF4-FFF2-40B4-BE49-F238E27FC236}">
                <a16:creationId xmlns:a16="http://schemas.microsoft.com/office/drawing/2014/main" id="{4146A114-B205-4D61-B4FC-B5E9DFFE1245}"/>
              </a:ext>
            </a:extLst>
          </p:cNvPr>
          <p:cNvSpPr/>
          <p:nvPr/>
        </p:nvSpPr>
        <p:spPr>
          <a:xfrm rot="16200000">
            <a:off x="-3327467" y="3327467"/>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2" descr="Shape&#10;&#10;Description automatically generated">
            <a:extLst>
              <a:ext uri="{FF2B5EF4-FFF2-40B4-BE49-F238E27FC236}">
                <a16:creationId xmlns:a16="http://schemas.microsoft.com/office/drawing/2014/main" id="{40B76994-7603-4230-9A54-FAF6E2866CB7}"/>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79758" y="5998442"/>
            <a:ext cx="1960258" cy="630958"/>
          </a:xfrm>
          <a:prstGeom prst="rect">
            <a:avLst/>
          </a:prstGeom>
          <a:noFill/>
          <a:effectLst/>
        </p:spPr>
      </p:pic>
    </p:spTree>
    <p:extLst>
      <p:ext uri="{BB962C8B-B14F-4D97-AF65-F5344CB8AC3E}">
        <p14:creationId xmlns:p14="http://schemas.microsoft.com/office/powerpoint/2010/main" val="26630762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7" r:id="rId8"/>
    <p:sldLayoutId id="2147483758" r:id="rId9"/>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8F5F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744D-6DC8-704C-B870-A53B9A0D8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7C6620-124B-3F4E-9BE1-8EDED693E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30E18B-CE68-B34E-96A5-879ACEB931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3426F-C57B-2740-A0EA-77F92F1BB44E}" type="datetimeFigureOut">
              <a:rPr lang="en-US" smtClean="0"/>
              <a:t>1/20/2025</a:t>
            </a:fld>
            <a:endParaRPr lang="en-US"/>
          </a:p>
        </p:txBody>
      </p:sp>
      <p:sp>
        <p:nvSpPr>
          <p:cNvPr id="5" name="Footer Placeholder 4">
            <a:extLst>
              <a:ext uri="{FF2B5EF4-FFF2-40B4-BE49-F238E27FC236}">
                <a16:creationId xmlns:a16="http://schemas.microsoft.com/office/drawing/2014/main" id="{2B7B827D-4759-8241-97EF-F3AC15C7AC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F7701-9873-CD42-A544-2D228FF44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27428-FED5-8544-B08E-879628B3B8A3}" type="slidenum">
              <a:rPr lang="en-US" smtClean="0"/>
              <a:t>‹#›</a:t>
            </a:fld>
            <a:endParaRPr lang="en-US"/>
          </a:p>
        </p:txBody>
      </p:sp>
      <p:sp>
        <p:nvSpPr>
          <p:cNvPr id="8" name="Rectangle 7">
            <a:extLst>
              <a:ext uri="{FF2B5EF4-FFF2-40B4-BE49-F238E27FC236}">
                <a16:creationId xmlns:a16="http://schemas.microsoft.com/office/drawing/2014/main" id="{4146A114-B205-4D61-B4FC-B5E9DFFE1245}"/>
              </a:ext>
            </a:extLst>
          </p:cNvPr>
          <p:cNvSpPr/>
          <p:nvPr userDrawn="1"/>
        </p:nvSpPr>
        <p:spPr>
          <a:xfrm rot="16200000">
            <a:off x="-3327467" y="3327467"/>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2" descr="Shape&#10;&#10;Description automatically generated">
            <a:extLst>
              <a:ext uri="{FF2B5EF4-FFF2-40B4-BE49-F238E27FC236}">
                <a16:creationId xmlns:a16="http://schemas.microsoft.com/office/drawing/2014/main" id="{40B76994-7603-4230-9A54-FAF6E2866CB7}"/>
              </a:ext>
            </a:extLst>
          </p:cNvPr>
          <p:cNvPicPr>
            <a:picLocks noChangeAspect="1" noChangeArrowheads="1"/>
          </p:cNvPicPr>
          <p:nvPr userDrawn="1"/>
        </p:nvPicPr>
        <p:blipFill>
          <a:blip r:embed="rId10" cstate="print">
            <a:extLst>
              <a:ext uri="{28A0092B-C50C-407E-A947-70E740481C1C}">
                <a14:useLocalDpi xmlns:a14="http://schemas.microsoft.com/office/drawing/2010/main"/>
              </a:ext>
            </a:extLst>
          </a:blip>
          <a:srcRect/>
          <a:stretch>
            <a:fillRect/>
          </a:stretch>
        </p:blipFill>
        <p:spPr bwMode="auto">
          <a:xfrm>
            <a:off x="579758" y="5998442"/>
            <a:ext cx="1960258" cy="630958"/>
          </a:xfrm>
          <a:prstGeom prst="rect">
            <a:avLst/>
          </a:prstGeom>
          <a:noFill/>
          <a:effectLst/>
        </p:spPr>
      </p:pic>
    </p:spTree>
    <p:extLst>
      <p:ext uri="{BB962C8B-B14F-4D97-AF65-F5344CB8AC3E}">
        <p14:creationId xmlns:p14="http://schemas.microsoft.com/office/powerpoint/2010/main" val="148170634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80" r:id="rId8"/>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4.xml"/><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64.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3" Type="http://schemas.openxmlformats.org/officeDocument/2006/relationships/hyperlink" Target="https://iuk-business-connect.org.uk/opportunities/bridgeai-innovation-exchange-call-for-challenge-holders/" TargetMode="External"/><Relationship Id="rId2" Type="http://schemas.openxmlformats.org/officeDocument/2006/relationships/notesSlide" Target="../notesSlides/notesSlide13.xml"/><Relationship Id="rId1" Type="http://schemas.openxmlformats.org/officeDocument/2006/relationships/slideLayout" Target="../slideLayouts/slideLayout64.xml"/><Relationship Id="rId6" Type="http://schemas.openxmlformats.org/officeDocument/2006/relationships/hyperlink" Target="https://iuk-business-connect.org.uk/programme/bridgeai/" TargetMode="External"/><Relationship Id="rId5" Type="http://schemas.openxmlformats.org/officeDocument/2006/relationships/hyperlink" Target="mailto:BridgeAI@iukbc.org.uk" TargetMode="External"/><Relationship Id="rId4" Type="http://schemas.openxmlformats.org/officeDocument/2006/relationships/hyperlink" Target="mailto:BridgeAI@iuk.ukri.or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34.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microsoft.com/office/2007/relationships/hdphoto" Target="../media/hdphoto2.wdp"/><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4.svg"/><Relationship Id="rId5" Type="http://schemas.microsoft.com/office/2007/relationships/hdphoto" Target="../media/hdphoto1.wdp"/><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www.fwi.co.uk/business/business-management/agricultural-transition/how-ag-inflation-is-affecting-farm-inputs" TargetMode="External"/><Relationship Id="rId5" Type="http://schemas.openxmlformats.org/officeDocument/2006/relationships/hyperlink" Target="https://www.gov.uk/government/statistics/agriculture-in-the-united-kingdom-2022" TargetMode="External"/><Relationship Id="rId4" Type="http://schemas.openxmlformats.org/officeDocument/2006/relationships/hyperlink" Target="https://www.gov.uk/government/publications/farming-and-environment-evidence-packs-latest-edition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ordslibrary.parliament.uk/arts-and-creative-industries-the-case-for-a-strategy/"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3.jpeg"/><Relationship Id="rId4" Type="http://schemas.openxmlformats.org/officeDocument/2006/relationships/hyperlink" Target="https://pec.ac.uk/news/national-statistics-on-the-creative-industri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ons.gov.uk/economy/economicoutputandproductivity/productivitymeasures/articles/productivityintheconstructionindustryuk2021/2021-10-19"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4.jpeg"/><Relationship Id="rId5" Type="http://schemas.openxmlformats.org/officeDocument/2006/relationships/hyperlink" Target="https://www.pbctoday.co.uk/news/digital-construction-news/bim-news/5-major-challenges-in-construction/114387/" TargetMode="External"/><Relationship Id="rId4" Type="http://schemas.openxmlformats.org/officeDocument/2006/relationships/hyperlink" Target="https://www.ons.gov.uk/businessindustryandtrade/constructionindustry/articles/constructionstatistics/202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collections/transport-statistics-great-britain#transport-statistics-great-britain-" TargetMode="External"/><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s://logistics.org.uk/media/press-releases/2019/october-2019/hgv-driver-shortage-climbs-to-59-000" TargetMode="External"/><Relationship Id="rId5" Type="http://schemas.openxmlformats.org/officeDocument/2006/relationships/hyperlink" Target="https://www.gov.uk/government/statistical-data-sets/tsgb01-modal-comparisons" TargetMode="External"/><Relationship Id="rId4" Type="http://schemas.openxmlformats.org/officeDocument/2006/relationships/hyperlink" Target="https://twitter.com/transportgovuk/status/167394843582370611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body of water with a city in the background&#10;&#10;Description automatically generated">
            <a:extLst>
              <a:ext uri="{FF2B5EF4-FFF2-40B4-BE49-F238E27FC236}">
                <a16:creationId xmlns:a16="http://schemas.microsoft.com/office/drawing/2014/main" id="{522A8BB6-B534-B74E-8789-6DC7CB834E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205254" cy="3136107"/>
          </a:xfrm>
          <a:prstGeom prst="rect">
            <a:avLst/>
          </a:prstGeom>
        </p:spPr>
      </p:pic>
      <p:sp>
        <p:nvSpPr>
          <p:cNvPr id="19" name="Rectangle 18">
            <a:extLst>
              <a:ext uri="{FF2B5EF4-FFF2-40B4-BE49-F238E27FC236}">
                <a16:creationId xmlns:a16="http://schemas.microsoft.com/office/drawing/2014/main" id="{B89BA64A-1810-FF43-BB61-06262B2E85A4}"/>
              </a:ext>
            </a:extLst>
          </p:cNvPr>
          <p:cNvSpPr/>
          <p:nvPr/>
        </p:nvSpPr>
        <p:spPr>
          <a:xfrm>
            <a:off x="7465325" y="3136107"/>
            <a:ext cx="4739928" cy="3657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C4C6529-BB26-6348-90B0-656EC428937E}"/>
              </a:ext>
            </a:extLst>
          </p:cNvPr>
          <p:cNvSpPr/>
          <p:nvPr/>
        </p:nvSpPr>
        <p:spPr>
          <a:xfrm>
            <a:off x="9867331" y="5247482"/>
            <a:ext cx="2337922" cy="16241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D24F66-5526-7E41-A241-AC3027247335}"/>
              </a:ext>
            </a:extLst>
          </p:cNvPr>
          <p:cNvSpPr/>
          <p:nvPr/>
        </p:nvSpPr>
        <p:spPr>
          <a:xfrm>
            <a:off x="1" y="0"/>
            <a:ext cx="26275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8E3A36D4-5ED0-FB44-8F04-76F4D237B1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24539" y="13647"/>
            <a:ext cx="4880714" cy="6858000"/>
          </a:xfrm>
          <a:prstGeom prst="rect">
            <a:avLst/>
          </a:prstGeom>
        </p:spPr>
      </p:pic>
      <p:sp>
        <p:nvSpPr>
          <p:cNvPr id="14" name="Title 1">
            <a:extLst>
              <a:ext uri="{FF2B5EF4-FFF2-40B4-BE49-F238E27FC236}">
                <a16:creationId xmlns:a16="http://schemas.microsoft.com/office/drawing/2014/main" id="{19FC65ED-24BE-4FCF-B323-29061DCA7ED6}"/>
              </a:ext>
            </a:extLst>
          </p:cNvPr>
          <p:cNvSpPr>
            <a:spLocks noGrp="1"/>
          </p:cNvSpPr>
          <p:nvPr>
            <p:ph type="title"/>
          </p:nvPr>
        </p:nvSpPr>
        <p:spPr>
          <a:xfrm>
            <a:off x="831850" y="1545657"/>
            <a:ext cx="10515600" cy="2852737"/>
          </a:xfrm>
        </p:spPr>
        <p:txBody>
          <a:bodyPr>
            <a:normAutofit/>
          </a:bodyPr>
          <a:lstStyle/>
          <a:p>
            <a:r>
              <a:rPr lang="en-US" sz="3200" dirty="0"/>
              <a:t>BridgeAI Innovation Exchange – Empowering AI Innovation</a:t>
            </a:r>
          </a:p>
        </p:txBody>
      </p:sp>
    </p:spTree>
    <p:extLst>
      <p:ext uri="{BB962C8B-B14F-4D97-AF65-F5344CB8AC3E}">
        <p14:creationId xmlns:p14="http://schemas.microsoft.com/office/powerpoint/2010/main" val="101420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FE98F2-40C3-4499-8169-9D512A1CCB57}"/>
              </a:ext>
            </a:extLst>
          </p:cNvPr>
          <p:cNvSpPr txBox="1"/>
          <p:nvPr/>
        </p:nvSpPr>
        <p:spPr>
          <a:xfrm>
            <a:off x="597991" y="482606"/>
            <a:ext cx="6273072"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150" dirty="0">
                <a:solidFill>
                  <a:srgbClr val="2E2D62"/>
                </a:solidFill>
                <a:latin typeface="Arial" panose="020B0604020202020204" pitchFamily="34" charset="0"/>
                <a:cs typeface="Arial" panose="020B0604020202020204" pitchFamily="34" charset="0"/>
              </a:rPr>
              <a:t>Competition Summary</a:t>
            </a:r>
            <a:endParaRPr kumimoji="0" lang="en-US" sz="44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3BE1051F-7A94-4049-9A03-6E9C5DB771B8}"/>
              </a:ext>
            </a:extLst>
          </p:cNvPr>
          <p:cNvSpPr txBox="1"/>
          <p:nvPr/>
        </p:nvSpPr>
        <p:spPr>
          <a:xfrm>
            <a:off x="481036" y="1252047"/>
            <a:ext cx="5310164" cy="3693319"/>
          </a:xfrm>
          <a:prstGeom prst="rect">
            <a:avLst/>
          </a:prstGeom>
          <a:noFill/>
        </p:spPr>
        <p:txBody>
          <a:bodyPr wrap="square">
            <a:spAutoFit/>
          </a:bodyPr>
          <a:lstStyle/>
          <a:p>
            <a:pPr lvl="1"/>
            <a:endParaRPr lang="en-GB" dirty="0"/>
          </a:p>
          <a:p>
            <a:r>
              <a:rPr lang="en-GB" b="1" dirty="0"/>
              <a:t>Key Features</a:t>
            </a:r>
          </a:p>
          <a:p>
            <a:endParaRPr lang="en-GB" b="1" dirty="0"/>
          </a:p>
          <a:p>
            <a:pPr marL="742950" lvl="1" indent="-285750">
              <a:buFont typeface="Arial" panose="020B0604020202020204" pitchFamily="34" charset="0"/>
              <a:buChar char="•"/>
            </a:pPr>
            <a:r>
              <a:rPr lang="en-GB" b="1" dirty="0"/>
              <a:t>Host Challenges:</a:t>
            </a:r>
            <a:r>
              <a:rPr lang="en-GB" dirty="0"/>
              <a:t> Present productivity issues in your sector.</a:t>
            </a:r>
          </a:p>
          <a:p>
            <a:pPr lvl="1"/>
            <a:endParaRPr lang="en-GB" dirty="0"/>
          </a:p>
          <a:p>
            <a:pPr marL="742950" lvl="1" indent="-285750">
              <a:buFont typeface="Arial" panose="020B0604020202020204" pitchFamily="34" charset="0"/>
              <a:buChar char="•"/>
            </a:pPr>
            <a:r>
              <a:rPr lang="en-GB" b="1" dirty="0"/>
              <a:t>Access AI Solutions:</a:t>
            </a:r>
            <a:r>
              <a:rPr lang="en-GB" dirty="0"/>
              <a:t> Collaborate with top providers, backed by grants up to £50,000.</a:t>
            </a:r>
          </a:p>
          <a:p>
            <a:pPr lvl="1"/>
            <a:endParaRPr lang="en-GB" dirty="0"/>
          </a:p>
          <a:p>
            <a:pPr marL="742950" lvl="1" indent="-285750">
              <a:buFont typeface="Arial" panose="020B0604020202020204" pitchFamily="34" charset="0"/>
              <a:buChar char="•"/>
            </a:pPr>
            <a:r>
              <a:rPr lang="en-GB" b="1" dirty="0"/>
              <a:t>Boost UK Economy:</a:t>
            </a:r>
            <a:r>
              <a:rPr lang="en-GB" dirty="0"/>
              <a:t> Deliver scalable solutions driving innovation and productivity.</a:t>
            </a:r>
          </a:p>
          <a:p>
            <a:pPr lvl="1"/>
            <a:endParaRPr lang="en-GB" dirty="0"/>
          </a:p>
        </p:txBody>
      </p:sp>
      <p:sp>
        <p:nvSpPr>
          <p:cNvPr id="2" name="Rectangle 1">
            <a:extLst>
              <a:ext uri="{FF2B5EF4-FFF2-40B4-BE49-F238E27FC236}">
                <a16:creationId xmlns:a16="http://schemas.microsoft.com/office/drawing/2014/main" id="{7FB562A3-1178-32F4-9AE5-0CD0D0DA6083}"/>
              </a:ext>
            </a:extLst>
          </p:cNvPr>
          <p:cNvSpPr/>
          <p:nvPr/>
        </p:nvSpPr>
        <p:spPr>
          <a:xfrm>
            <a:off x="6096000" y="6629400"/>
            <a:ext cx="6106383"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2F114D5B-C5F5-5259-9B85-3B9990C9C8BA}"/>
              </a:ext>
            </a:extLst>
          </p:cNvPr>
          <p:cNvSpPr txBox="1"/>
          <p:nvPr/>
        </p:nvSpPr>
        <p:spPr>
          <a:xfrm>
            <a:off x="6400802" y="1667545"/>
            <a:ext cx="5984463" cy="2862322"/>
          </a:xfrm>
          <a:prstGeom prst="rect">
            <a:avLst/>
          </a:prstGeom>
          <a:noFill/>
        </p:spPr>
        <p:txBody>
          <a:bodyPr wrap="square" rtlCol="0">
            <a:spAutoFit/>
          </a:bodyPr>
          <a:lstStyle/>
          <a:p>
            <a:r>
              <a:rPr lang="en-GB" b="1" dirty="0"/>
              <a:t>Why Participate?</a:t>
            </a:r>
          </a:p>
          <a:p>
            <a:endParaRPr lang="en-GB" b="1" dirty="0"/>
          </a:p>
          <a:p>
            <a:pPr>
              <a:buFont typeface="Arial" panose="020B0604020202020204" pitchFamily="34" charset="0"/>
              <a:buChar char="•"/>
            </a:pPr>
            <a:r>
              <a:rPr lang="en-GB" b="1" dirty="0"/>
              <a:t>Resolve Issues:</a:t>
            </a:r>
            <a:r>
              <a:rPr lang="en-GB" dirty="0"/>
              <a:t> Tackle sector-specific productivity challenges.</a:t>
            </a:r>
          </a:p>
          <a:p>
            <a:pPr>
              <a:buFont typeface="Arial" panose="020B0604020202020204" pitchFamily="34" charset="0"/>
              <a:buChar char="•"/>
            </a:pPr>
            <a:endParaRPr lang="en-GB" dirty="0"/>
          </a:p>
          <a:p>
            <a:pPr>
              <a:buFont typeface="Arial" panose="020B0604020202020204" pitchFamily="34" charset="0"/>
              <a:buChar char="•"/>
            </a:pPr>
            <a:r>
              <a:rPr lang="en-GB" b="1" dirty="0"/>
              <a:t>Partner with Experts:</a:t>
            </a:r>
            <a:r>
              <a:rPr lang="en-GB" dirty="0"/>
              <a:t> Work with AI providers offering tailored solutions.</a:t>
            </a:r>
          </a:p>
          <a:p>
            <a:endParaRPr lang="en-GB" dirty="0"/>
          </a:p>
          <a:p>
            <a:pPr>
              <a:buFont typeface="Arial" panose="020B0604020202020204" pitchFamily="34" charset="0"/>
              <a:buChar char="•"/>
            </a:pPr>
            <a:r>
              <a:rPr lang="en-GB" b="1" dirty="0"/>
              <a:t>Achieve Impact:</a:t>
            </a:r>
            <a:r>
              <a:rPr lang="en-GB" dirty="0"/>
              <a:t> Drive lasting benefits for your business and the UK economy.</a:t>
            </a:r>
          </a:p>
        </p:txBody>
      </p:sp>
      <p:pic>
        <p:nvPicPr>
          <p:cNvPr id="6" name="Graphic 5" descr="Presentation with pie chart with solid fill">
            <a:extLst>
              <a:ext uri="{FF2B5EF4-FFF2-40B4-BE49-F238E27FC236}">
                <a16:creationId xmlns:a16="http://schemas.microsoft.com/office/drawing/2014/main" id="{07538EF3-A81B-6FA6-A37C-B3BFF147BE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62872" y="4572825"/>
            <a:ext cx="2066255" cy="2066255"/>
          </a:xfrm>
          <a:prstGeom prst="rect">
            <a:avLst/>
          </a:prstGeom>
        </p:spPr>
      </p:pic>
    </p:spTree>
    <p:extLst>
      <p:ext uri="{BB962C8B-B14F-4D97-AF65-F5344CB8AC3E}">
        <p14:creationId xmlns:p14="http://schemas.microsoft.com/office/powerpoint/2010/main" val="286781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FE98F2-40C3-4499-8169-9D512A1CCB57}"/>
              </a:ext>
            </a:extLst>
          </p:cNvPr>
          <p:cNvSpPr txBox="1"/>
          <p:nvPr/>
        </p:nvSpPr>
        <p:spPr>
          <a:xfrm>
            <a:off x="597991" y="482606"/>
            <a:ext cx="5923125"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150" dirty="0">
                <a:solidFill>
                  <a:srgbClr val="2E2D62"/>
                </a:solidFill>
                <a:latin typeface="Arial" panose="020B0604020202020204" pitchFamily="34" charset="0"/>
                <a:cs typeface="Arial" panose="020B0604020202020204" pitchFamily="34" charset="0"/>
              </a:rPr>
              <a:t>Competition Eligibility</a:t>
            </a:r>
            <a:endParaRPr kumimoji="0" lang="en-US" sz="44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066435AE-1F3C-5B56-78B6-08EE6969E666}"/>
              </a:ext>
            </a:extLst>
          </p:cNvPr>
          <p:cNvSpPr txBox="1"/>
          <p:nvPr/>
        </p:nvSpPr>
        <p:spPr>
          <a:xfrm>
            <a:off x="703811" y="1780969"/>
            <a:ext cx="5392189" cy="3970318"/>
          </a:xfrm>
          <a:prstGeom prst="rect">
            <a:avLst/>
          </a:prstGeom>
          <a:noFill/>
        </p:spPr>
        <p:txBody>
          <a:bodyPr wrap="square">
            <a:spAutoFit/>
          </a:bodyPr>
          <a:lstStyle/>
          <a:p>
            <a:r>
              <a:rPr lang="en-GB" b="1" u="sng" dirty="0"/>
              <a:t>Who Should Apply?</a:t>
            </a:r>
          </a:p>
          <a:p>
            <a:endParaRPr lang="en-GB" u="sng" dirty="0"/>
          </a:p>
          <a:p>
            <a:pPr marL="742950" lvl="1" indent="-285750">
              <a:buFont typeface="Arial" panose="020B0604020202020204" pitchFamily="34" charset="0"/>
              <a:buChar char="•"/>
            </a:pPr>
            <a:r>
              <a:rPr lang="en-GB" dirty="0"/>
              <a:t>Medium to large UK-based enterprises.</a:t>
            </a:r>
          </a:p>
          <a:p>
            <a:pPr lvl="1"/>
            <a:endParaRPr lang="en-GB" dirty="0"/>
          </a:p>
          <a:p>
            <a:pPr marL="742950" lvl="1" indent="-285750">
              <a:buFont typeface="Arial" panose="020B0604020202020204" pitchFamily="34" charset="0"/>
              <a:buChar char="•"/>
            </a:pPr>
            <a:r>
              <a:rPr lang="en-GB" dirty="0"/>
              <a:t>Operating in priority sectors:</a:t>
            </a:r>
          </a:p>
          <a:p>
            <a:pPr marL="1200150" lvl="2" indent="-285750">
              <a:buFont typeface="Arial" panose="020B0604020202020204" pitchFamily="34" charset="0"/>
              <a:buChar char="•"/>
            </a:pPr>
            <a:r>
              <a:rPr lang="en-GB" dirty="0"/>
              <a:t>Creative industries</a:t>
            </a:r>
          </a:p>
          <a:p>
            <a:pPr marL="1200150" lvl="2" indent="-285750">
              <a:buFont typeface="Arial" panose="020B0604020202020204" pitchFamily="34" charset="0"/>
              <a:buChar char="•"/>
            </a:pPr>
            <a:r>
              <a:rPr lang="en-GB" dirty="0"/>
              <a:t>Construction</a:t>
            </a:r>
          </a:p>
          <a:p>
            <a:pPr marL="1200150" lvl="2" indent="-285750">
              <a:buFont typeface="Arial" panose="020B0604020202020204" pitchFamily="34" charset="0"/>
              <a:buChar char="•"/>
            </a:pPr>
            <a:r>
              <a:rPr lang="en-GB" dirty="0"/>
              <a:t>Agriculture and food processing</a:t>
            </a:r>
          </a:p>
          <a:p>
            <a:pPr marL="1200150" lvl="2" indent="-285750">
              <a:buFont typeface="Arial" panose="020B0604020202020204" pitchFamily="34" charset="0"/>
              <a:buChar char="•"/>
            </a:pPr>
            <a:r>
              <a:rPr lang="en-GB" dirty="0"/>
              <a:t>Transportation (logistics and warehousing)</a:t>
            </a:r>
          </a:p>
          <a:p>
            <a:pPr lvl="2"/>
            <a:endParaRPr lang="en-GB" dirty="0"/>
          </a:p>
          <a:p>
            <a:r>
              <a:rPr lang="en-GB" b="1" dirty="0"/>
              <a:t>Exclusions:</a:t>
            </a:r>
            <a:r>
              <a:rPr lang="en-GB" dirty="0"/>
              <a:t> Applications related to Marketing and Advertising.</a:t>
            </a:r>
          </a:p>
          <a:p>
            <a:endParaRPr lang="en-GB" b="1" dirty="0"/>
          </a:p>
        </p:txBody>
      </p:sp>
      <p:sp>
        <p:nvSpPr>
          <p:cNvPr id="4" name="Rectangle 3">
            <a:extLst>
              <a:ext uri="{FF2B5EF4-FFF2-40B4-BE49-F238E27FC236}">
                <a16:creationId xmlns:a16="http://schemas.microsoft.com/office/drawing/2014/main" id="{09CFDA9E-2C92-C1D7-DFDF-B998B115AFCC}"/>
              </a:ext>
            </a:extLst>
          </p:cNvPr>
          <p:cNvSpPr/>
          <p:nvPr/>
        </p:nvSpPr>
        <p:spPr>
          <a:xfrm>
            <a:off x="6096000" y="6629400"/>
            <a:ext cx="6106383"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0A0ED414-3808-18B0-0931-D8FFFF2E4D3B}"/>
              </a:ext>
            </a:extLst>
          </p:cNvPr>
          <p:cNvSpPr txBox="1"/>
          <p:nvPr/>
        </p:nvSpPr>
        <p:spPr>
          <a:xfrm>
            <a:off x="6371487" y="3429000"/>
            <a:ext cx="5392189" cy="2862322"/>
          </a:xfrm>
          <a:prstGeom prst="rect">
            <a:avLst/>
          </a:prstGeom>
          <a:noFill/>
        </p:spPr>
        <p:txBody>
          <a:bodyPr wrap="square" rtlCol="0">
            <a:spAutoFit/>
          </a:bodyPr>
          <a:lstStyle/>
          <a:p>
            <a:r>
              <a:rPr lang="en-GB" b="1" u="sng" dirty="0"/>
              <a:t>Eligibility Criteria:</a:t>
            </a:r>
          </a:p>
          <a:p>
            <a:endParaRPr lang="en-GB" dirty="0"/>
          </a:p>
          <a:p>
            <a:pPr marL="742950" lvl="1" indent="-285750">
              <a:buFont typeface="Wingdings" panose="05000000000000000000" pitchFamily="2" charset="2"/>
              <a:buChar char="ü"/>
            </a:pPr>
            <a:r>
              <a:rPr lang="en-GB" dirty="0"/>
              <a:t>A well-defined productivity challenge with scalable impact potential.</a:t>
            </a:r>
          </a:p>
          <a:p>
            <a:pPr lvl="1"/>
            <a:endParaRPr lang="en-GB" dirty="0"/>
          </a:p>
          <a:p>
            <a:pPr marL="742950" lvl="1" indent="-285750">
              <a:buFont typeface="Wingdings" panose="05000000000000000000" pitchFamily="2" charset="2"/>
              <a:buChar char="ü"/>
            </a:pPr>
            <a:r>
              <a:rPr lang="en-GB" dirty="0"/>
              <a:t>Access to high-quality, relevant data to support solution development.</a:t>
            </a:r>
          </a:p>
          <a:p>
            <a:pPr lvl="1"/>
            <a:endParaRPr lang="en-GB" dirty="0"/>
          </a:p>
          <a:p>
            <a:pPr marL="742950" lvl="1" indent="-285750">
              <a:buFont typeface="Wingdings" panose="05000000000000000000" pitchFamily="2" charset="2"/>
              <a:buChar char="ü"/>
            </a:pPr>
            <a:r>
              <a:rPr lang="en-GB" dirty="0"/>
              <a:t>Commitment to collaborating with Solution providers for effective delivery.</a:t>
            </a:r>
          </a:p>
        </p:txBody>
      </p:sp>
      <p:pic>
        <p:nvPicPr>
          <p:cNvPr id="7" name="Graphic 6" descr="Shield Tick with solid fill">
            <a:extLst>
              <a:ext uri="{FF2B5EF4-FFF2-40B4-BE49-F238E27FC236}">
                <a16:creationId xmlns:a16="http://schemas.microsoft.com/office/drawing/2014/main" id="{ED5BA439-0814-9554-7769-4BAEE5785C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35780" y="882675"/>
            <a:ext cx="2455376" cy="2455376"/>
          </a:xfrm>
          <a:prstGeom prst="rect">
            <a:avLst/>
          </a:prstGeom>
        </p:spPr>
      </p:pic>
    </p:spTree>
    <p:extLst>
      <p:ext uri="{BB962C8B-B14F-4D97-AF65-F5344CB8AC3E}">
        <p14:creationId xmlns:p14="http://schemas.microsoft.com/office/powerpoint/2010/main" val="266583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2A3E2D-5594-6A4E-5518-E61851FBEE7D}"/>
              </a:ext>
            </a:extLst>
          </p:cNvPr>
          <p:cNvSpPr txBox="1"/>
          <p:nvPr/>
        </p:nvSpPr>
        <p:spPr>
          <a:xfrm>
            <a:off x="597991" y="482606"/>
            <a:ext cx="5923125"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Examples</a:t>
            </a:r>
          </a:p>
        </p:txBody>
      </p:sp>
      <p:sp>
        <p:nvSpPr>
          <p:cNvPr id="3" name="TextBox 2">
            <a:extLst>
              <a:ext uri="{FF2B5EF4-FFF2-40B4-BE49-F238E27FC236}">
                <a16:creationId xmlns:a16="http://schemas.microsoft.com/office/drawing/2014/main" id="{439ECA7A-7952-FD37-02AB-DF48A0044329}"/>
              </a:ext>
            </a:extLst>
          </p:cNvPr>
          <p:cNvSpPr txBox="1"/>
          <p:nvPr/>
        </p:nvSpPr>
        <p:spPr>
          <a:xfrm>
            <a:off x="4540801" y="1540066"/>
            <a:ext cx="7041599" cy="4801314"/>
          </a:xfrm>
          <a:prstGeom prst="rect">
            <a:avLst/>
          </a:prstGeom>
          <a:noFill/>
        </p:spPr>
        <p:txBody>
          <a:bodyPr wrap="square">
            <a:spAutoFit/>
          </a:bodyPr>
          <a:lstStyle/>
          <a:p>
            <a:r>
              <a:rPr lang="en-GB" b="1" dirty="0"/>
              <a:t>Creative Industries</a:t>
            </a:r>
          </a:p>
          <a:p>
            <a:pPr marL="742950" lvl="1" indent="-285750">
              <a:buFont typeface="Arial" panose="020B0604020202020204" pitchFamily="34" charset="0"/>
              <a:buChar char="•"/>
            </a:pPr>
            <a:r>
              <a:rPr lang="en-GB" dirty="0"/>
              <a:t>Develop an AI-driven tool to streamline post-production editing for film and media, reducing time and manual effort.</a:t>
            </a:r>
          </a:p>
          <a:p>
            <a:endParaRPr lang="en-GB" dirty="0"/>
          </a:p>
          <a:p>
            <a:r>
              <a:rPr lang="en-GB" b="1" dirty="0"/>
              <a:t>Construction</a:t>
            </a:r>
          </a:p>
          <a:p>
            <a:pPr marL="742950" lvl="1" indent="-285750">
              <a:buFont typeface="Arial" panose="020B0604020202020204" pitchFamily="34" charset="0"/>
              <a:buChar char="•"/>
            </a:pPr>
            <a:r>
              <a:rPr lang="en-GB" dirty="0"/>
              <a:t>Implement AI-based predictive maintenance for construction equipment, minimising downtime and increasing project efficiency.</a:t>
            </a:r>
          </a:p>
          <a:p>
            <a:pPr marL="285750" indent="-285750">
              <a:buFont typeface="Arial" panose="020B0604020202020204" pitchFamily="34" charset="0"/>
              <a:buChar char="•"/>
            </a:pPr>
            <a:endParaRPr lang="en-GB" dirty="0"/>
          </a:p>
          <a:p>
            <a:r>
              <a:rPr lang="en-GB" b="1" dirty="0"/>
              <a:t>Agriculture and Food Processing</a:t>
            </a:r>
          </a:p>
          <a:p>
            <a:pPr marL="742950" lvl="1" indent="-285750">
              <a:buFont typeface="Arial" panose="020B0604020202020204" pitchFamily="34" charset="0"/>
              <a:buChar char="•"/>
            </a:pPr>
            <a:r>
              <a:rPr lang="en-GB" dirty="0"/>
              <a:t>Use AI to optimise crop yield predictions by analysing weather patterns, soil data, and crop health.</a:t>
            </a:r>
          </a:p>
          <a:p>
            <a:pPr marL="285750" indent="-285750">
              <a:buFont typeface="Arial" panose="020B0604020202020204" pitchFamily="34" charset="0"/>
              <a:buChar char="•"/>
            </a:pPr>
            <a:endParaRPr lang="en-GB" dirty="0"/>
          </a:p>
          <a:p>
            <a:r>
              <a:rPr lang="en-GB" b="1" dirty="0"/>
              <a:t>Transportation (Logistics and Warehousing)</a:t>
            </a:r>
          </a:p>
          <a:p>
            <a:pPr marL="742950" lvl="1" indent="-285750">
              <a:buFont typeface="Arial" panose="020B0604020202020204" pitchFamily="34" charset="0"/>
              <a:buChar char="•"/>
            </a:pPr>
            <a:r>
              <a:rPr lang="en-GB" dirty="0"/>
              <a:t>Create an AI-powered route optimisation system to enhance delivery efficiency and reduce fuel costs.</a:t>
            </a:r>
          </a:p>
          <a:p>
            <a:pPr lvl="1"/>
            <a:endParaRPr lang="en-GB" dirty="0"/>
          </a:p>
        </p:txBody>
      </p:sp>
      <p:sp>
        <p:nvSpPr>
          <p:cNvPr id="4" name="Rectangle 3">
            <a:extLst>
              <a:ext uri="{FF2B5EF4-FFF2-40B4-BE49-F238E27FC236}">
                <a16:creationId xmlns:a16="http://schemas.microsoft.com/office/drawing/2014/main" id="{ADC59EA1-DBAD-B0BA-F633-FF9D195436C2}"/>
              </a:ext>
            </a:extLst>
          </p:cNvPr>
          <p:cNvSpPr/>
          <p:nvPr/>
        </p:nvSpPr>
        <p:spPr>
          <a:xfrm>
            <a:off x="6096000" y="6629400"/>
            <a:ext cx="6106383"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6" name="Graphic 5" descr="Gears with solid fill">
            <a:extLst>
              <a:ext uri="{FF2B5EF4-FFF2-40B4-BE49-F238E27FC236}">
                <a16:creationId xmlns:a16="http://schemas.microsoft.com/office/drawing/2014/main" id="{4A6C8476-0198-470C-F553-894BC122EF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0900" y="2435773"/>
            <a:ext cx="3009900" cy="3009900"/>
          </a:xfrm>
          <a:prstGeom prst="rect">
            <a:avLst/>
          </a:prstGeom>
        </p:spPr>
      </p:pic>
    </p:spTree>
    <p:extLst>
      <p:ext uri="{BB962C8B-B14F-4D97-AF65-F5344CB8AC3E}">
        <p14:creationId xmlns:p14="http://schemas.microsoft.com/office/powerpoint/2010/main" val="2171218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FE98F2-40C3-4499-8169-9D512A1CCB57}"/>
              </a:ext>
            </a:extLst>
          </p:cNvPr>
          <p:cNvSpPr txBox="1"/>
          <p:nvPr/>
        </p:nvSpPr>
        <p:spPr>
          <a:xfrm>
            <a:off x="597991" y="482606"/>
            <a:ext cx="5923125"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Application</a:t>
            </a:r>
            <a:r>
              <a:rPr lang="en-US" sz="4400" b="1" spc="-150" dirty="0">
                <a:solidFill>
                  <a:srgbClr val="2E2D62"/>
                </a:solidFill>
                <a:latin typeface="Arial" panose="020B0604020202020204" pitchFamily="34" charset="0"/>
                <a:cs typeface="Arial" panose="020B0604020202020204" pitchFamily="34" charset="0"/>
              </a:rPr>
              <a:t> Process</a:t>
            </a:r>
            <a:endParaRPr kumimoji="0" lang="en-US" sz="44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29D40202-09C4-0373-87E0-AD03ED013DC1}"/>
              </a:ext>
            </a:extLst>
          </p:cNvPr>
          <p:cNvSpPr txBox="1"/>
          <p:nvPr/>
        </p:nvSpPr>
        <p:spPr>
          <a:xfrm>
            <a:off x="857801" y="1443841"/>
            <a:ext cx="10476397" cy="4057521"/>
          </a:xfrm>
          <a:prstGeom prst="rect">
            <a:avLst/>
          </a:prstGeom>
          <a:noFill/>
        </p:spPr>
        <p:txBody>
          <a:bodyPr wrap="square">
            <a:spAutoFit/>
          </a:bodyPr>
          <a:lstStyle/>
          <a:p>
            <a:pPr algn="l"/>
            <a:endParaRPr lang="en-GB" b="1" i="0" dirty="0">
              <a:effectLst/>
              <a:latin typeface="moderat" panose="00000800000000000000" pitchFamily="50" charset="0"/>
            </a:endParaRPr>
          </a:p>
          <a:p>
            <a:pPr marL="285750" indent="-285750" algn="l">
              <a:lnSpc>
                <a:spcPct val="150000"/>
              </a:lnSpc>
              <a:buFont typeface="Arial" panose="020B0604020202020204" pitchFamily="34" charset="0"/>
              <a:buChar char="•"/>
            </a:pPr>
            <a:r>
              <a:rPr lang="en-GB" b="1" i="0" dirty="0">
                <a:solidFill>
                  <a:srgbClr val="2E2D62"/>
                </a:solidFill>
                <a:effectLst/>
              </a:rPr>
              <a:t>Challenge holder EOI application deadline</a:t>
            </a:r>
            <a:r>
              <a:rPr lang="en-GB" b="0" i="0" dirty="0">
                <a:solidFill>
                  <a:srgbClr val="2E2D62"/>
                </a:solidFill>
                <a:effectLst/>
              </a:rPr>
              <a:t>: 7 February 2025, 12:00 pm</a:t>
            </a:r>
          </a:p>
          <a:p>
            <a:pPr marL="285750" indent="-285750" algn="l">
              <a:lnSpc>
                <a:spcPct val="150000"/>
              </a:lnSpc>
              <a:buFont typeface="Arial" panose="020B0604020202020204" pitchFamily="34" charset="0"/>
              <a:buChar char="•"/>
            </a:pPr>
            <a:r>
              <a:rPr lang="en-GB" b="1" i="0" dirty="0">
                <a:solidFill>
                  <a:srgbClr val="2E2D62"/>
                </a:solidFill>
                <a:effectLst/>
              </a:rPr>
              <a:t>Notification of successful challenge application</a:t>
            </a:r>
            <a:r>
              <a:rPr lang="en-GB" b="0" i="0" dirty="0">
                <a:solidFill>
                  <a:srgbClr val="2E2D62"/>
                </a:solidFill>
                <a:effectLst/>
              </a:rPr>
              <a:t>: 14 February 2025</a:t>
            </a:r>
          </a:p>
          <a:p>
            <a:pPr marL="285750" indent="-285750" algn="l">
              <a:lnSpc>
                <a:spcPct val="150000"/>
              </a:lnSpc>
              <a:buFont typeface="Arial" panose="020B0604020202020204" pitchFamily="34" charset="0"/>
              <a:buChar char="•"/>
            </a:pPr>
            <a:r>
              <a:rPr lang="en-GB" b="1" i="0" dirty="0">
                <a:solidFill>
                  <a:srgbClr val="2E2D62"/>
                </a:solidFill>
                <a:effectLst/>
              </a:rPr>
              <a:t>Challenge definition deadline</a:t>
            </a:r>
            <a:r>
              <a:rPr lang="en-GB" b="0" i="0" dirty="0">
                <a:solidFill>
                  <a:srgbClr val="2E2D62"/>
                </a:solidFill>
                <a:effectLst/>
              </a:rPr>
              <a:t>: 21 February 2025</a:t>
            </a:r>
          </a:p>
          <a:p>
            <a:pPr marL="285750" indent="-285750" algn="l">
              <a:lnSpc>
                <a:spcPct val="150000"/>
              </a:lnSpc>
              <a:buFont typeface="Arial" panose="020B0604020202020204" pitchFamily="34" charset="0"/>
              <a:buChar char="•"/>
            </a:pPr>
            <a:r>
              <a:rPr lang="en-GB" b="1" i="0" dirty="0">
                <a:solidFill>
                  <a:srgbClr val="2E2D62"/>
                </a:solidFill>
                <a:effectLst/>
              </a:rPr>
              <a:t>Challenge review and sign-off</a:t>
            </a:r>
            <a:r>
              <a:rPr lang="en-GB" b="0" i="0" dirty="0">
                <a:solidFill>
                  <a:srgbClr val="2E2D62"/>
                </a:solidFill>
                <a:effectLst/>
              </a:rPr>
              <a:t>: Conducted via email from 24 to 28 February 2025</a:t>
            </a:r>
          </a:p>
          <a:p>
            <a:pPr marL="285750" indent="-285750" algn="l">
              <a:lnSpc>
                <a:spcPct val="150000"/>
              </a:lnSpc>
              <a:buFont typeface="Arial" panose="020B0604020202020204" pitchFamily="34" charset="0"/>
              <a:buChar char="•"/>
            </a:pPr>
            <a:r>
              <a:rPr lang="en-GB" b="1" i="0" dirty="0">
                <a:solidFill>
                  <a:srgbClr val="2E2D62"/>
                </a:solidFill>
                <a:effectLst/>
              </a:rPr>
              <a:t>Solution provider competition launch</a:t>
            </a:r>
            <a:r>
              <a:rPr lang="en-GB" b="0" i="0" dirty="0">
                <a:solidFill>
                  <a:srgbClr val="2E2D62"/>
                </a:solidFill>
                <a:effectLst/>
              </a:rPr>
              <a:t>: 24 March 2025</a:t>
            </a:r>
          </a:p>
          <a:p>
            <a:pPr marL="285750" indent="-285750" algn="l">
              <a:lnSpc>
                <a:spcPct val="150000"/>
              </a:lnSpc>
              <a:buFont typeface="Arial" panose="020B0604020202020204" pitchFamily="34" charset="0"/>
              <a:buChar char="•"/>
            </a:pPr>
            <a:r>
              <a:rPr lang="en-GB" b="1" i="0" dirty="0">
                <a:solidFill>
                  <a:srgbClr val="2E2D62"/>
                </a:solidFill>
                <a:effectLst/>
              </a:rPr>
              <a:t>Solution provider application deadline</a:t>
            </a:r>
            <a:r>
              <a:rPr lang="en-GB" b="0" i="0" dirty="0">
                <a:solidFill>
                  <a:srgbClr val="2E2D62"/>
                </a:solidFill>
                <a:effectLst/>
              </a:rPr>
              <a:t>: 23 April 2025</a:t>
            </a:r>
          </a:p>
          <a:p>
            <a:pPr marL="285750" indent="-285750" algn="l">
              <a:lnSpc>
                <a:spcPct val="150000"/>
              </a:lnSpc>
              <a:buFont typeface="Arial" panose="020B0604020202020204" pitchFamily="34" charset="0"/>
              <a:buChar char="•"/>
            </a:pPr>
            <a:r>
              <a:rPr lang="en-GB" b="1" i="0" dirty="0">
                <a:solidFill>
                  <a:srgbClr val="2E2D62"/>
                </a:solidFill>
                <a:effectLst/>
              </a:rPr>
              <a:t>Pitch day</a:t>
            </a:r>
            <a:r>
              <a:rPr lang="en-GB" b="0" i="0" dirty="0">
                <a:solidFill>
                  <a:srgbClr val="2E2D62"/>
                </a:solidFill>
                <a:effectLst/>
              </a:rPr>
              <a:t>: One full day online, scheduled between 23 and 27 June 2025</a:t>
            </a:r>
          </a:p>
          <a:p>
            <a:pPr marL="285750" indent="-285750" algn="l">
              <a:lnSpc>
                <a:spcPct val="150000"/>
              </a:lnSpc>
              <a:buFont typeface="Arial" panose="020B0604020202020204" pitchFamily="34" charset="0"/>
              <a:buChar char="•"/>
            </a:pPr>
            <a:r>
              <a:rPr lang="en-GB" b="1" i="0" dirty="0">
                <a:solidFill>
                  <a:srgbClr val="2E2D62"/>
                </a:solidFill>
                <a:effectLst/>
              </a:rPr>
              <a:t>Confirmed selection of solution provider</a:t>
            </a:r>
            <a:r>
              <a:rPr lang="en-GB" b="0" i="0" dirty="0">
                <a:solidFill>
                  <a:srgbClr val="2E2D62"/>
                </a:solidFill>
                <a:effectLst/>
              </a:rPr>
              <a:t>: 2 July 2025</a:t>
            </a:r>
          </a:p>
          <a:p>
            <a:pPr marL="285750" indent="-285750" algn="l">
              <a:lnSpc>
                <a:spcPct val="150000"/>
              </a:lnSpc>
              <a:buFont typeface="Arial" panose="020B0604020202020204" pitchFamily="34" charset="0"/>
              <a:buChar char="•"/>
            </a:pPr>
            <a:r>
              <a:rPr lang="en-GB" b="1" i="0" dirty="0">
                <a:solidFill>
                  <a:srgbClr val="2E2D62"/>
                </a:solidFill>
                <a:effectLst/>
              </a:rPr>
              <a:t>Project duration</a:t>
            </a:r>
            <a:r>
              <a:rPr lang="en-GB" b="0" i="0" dirty="0">
                <a:solidFill>
                  <a:srgbClr val="2E2D62"/>
                </a:solidFill>
                <a:effectLst/>
              </a:rPr>
              <a:t>: 1 September 2025 to 28 February 2026 (5 months)</a:t>
            </a:r>
          </a:p>
        </p:txBody>
      </p:sp>
      <p:sp>
        <p:nvSpPr>
          <p:cNvPr id="4" name="Rectangle 3">
            <a:extLst>
              <a:ext uri="{FF2B5EF4-FFF2-40B4-BE49-F238E27FC236}">
                <a16:creationId xmlns:a16="http://schemas.microsoft.com/office/drawing/2014/main" id="{E7D864DB-0C42-F953-C3DA-06A3AB2A9D7F}"/>
              </a:ext>
            </a:extLst>
          </p:cNvPr>
          <p:cNvSpPr/>
          <p:nvPr/>
        </p:nvSpPr>
        <p:spPr>
          <a:xfrm>
            <a:off x="6096000" y="6629400"/>
            <a:ext cx="6106383"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5558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FE98F2-40C3-4499-8169-9D512A1CCB57}"/>
              </a:ext>
            </a:extLst>
          </p:cNvPr>
          <p:cNvSpPr txBox="1"/>
          <p:nvPr/>
        </p:nvSpPr>
        <p:spPr>
          <a:xfrm>
            <a:off x="597991" y="482606"/>
            <a:ext cx="5923125"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150" dirty="0">
                <a:solidFill>
                  <a:srgbClr val="2E2D62"/>
                </a:solidFill>
                <a:latin typeface="Arial" panose="020B0604020202020204" pitchFamily="34" charset="0"/>
                <a:cs typeface="Arial" panose="020B0604020202020204" pitchFamily="34" charset="0"/>
              </a:rPr>
              <a:t>Call to Action</a:t>
            </a:r>
            <a:endParaRPr kumimoji="0" lang="en-US" sz="44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29D40202-09C4-0373-87E0-AD03ED013DC1}"/>
              </a:ext>
            </a:extLst>
          </p:cNvPr>
          <p:cNvSpPr txBox="1"/>
          <p:nvPr/>
        </p:nvSpPr>
        <p:spPr>
          <a:xfrm>
            <a:off x="857801" y="1443841"/>
            <a:ext cx="10476397" cy="3970318"/>
          </a:xfrm>
          <a:prstGeom prst="rect">
            <a:avLst/>
          </a:prstGeom>
          <a:noFill/>
        </p:spPr>
        <p:txBody>
          <a:bodyPr wrap="square">
            <a:spAutoFit/>
          </a:bodyPr>
          <a:lstStyle/>
          <a:p>
            <a:pPr>
              <a:buFont typeface="Arial" panose="020B0604020202020204" pitchFamily="34" charset="0"/>
              <a:buChar char="•"/>
            </a:pPr>
            <a:r>
              <a:rPr lang="en-GB" b="1" dirty="0"/>
              <a:t>Submit Your EOI ASAP:</a:t>
            </a:r>
            <a:endParaRPr lang="en-GB" dirty="0"/>
          </a:p>
          <a:p>
            <a:pPr marL="742950" lvl="1" indent="-285750">
              <a:buFont typeface="Arial" panose="020B0604020202020204" pitchFamily="34" charset="0"/>
              <a:buChar char="•"/>
            </a:pPr>
            <a:r>
              <a:rPr lang="en-GB" dirty="0"/>
              <a:t>Application Deadline: </a:t>
            </a:r>
            <a:r>
              <a:rPr lang="en-GB" b="1" dirty="0"/>
              <a:t>7 February 2025, 12:00 pm</a:t>
            </a:r>
            <a:endParaRPr lang="en-GB" dirty="0"/>
          </a:p>
          <a:p>
            <a:pPr marL="742950" lvl="1" indent="-285750">
              <a:buFont typeface="Arial" panose="020B0604020202020204" pitchFamily="34" charset="0"/>
              <a:buChar char="•"/>
            </a:pPr>
            <a:r>
              <a:rPr lang="en-GB" dirty="0"/>
              <a:t>Visit: </a:t>
            </a:r>
            <a:r>
              <a:rPr lang="en-GB" dirty="0">
                <a:hlinkClick r:id="rId3"/>
              </a:rPr>
              <a:t>BridgeAI Innovation Exchange - Call for challenge holders - Innovate UK Business Connect</a:t>
            </a:r>
            <a:endParaRPr lang="en-GB" dirty="0"/>
          </a:p>
          <a:p>
            <a:pPr lvl="1"/>
            <a:endParaRPr lang="en-GB" dirty="0"/>
          </a:p>
          <a:p>
            <a:pPr>
              <a:buFont typeface="Arial" panose="020B0604020202020204" pitchFamily="34" charset="0"/>
              <a:buChar char="•"/>
            </a:pPr>
            <a:r>
              <a:rPr lang="en-GB" b="1" dirty="0"/>
              <a:t>Stay Connected:</a:t>
            </a:r>
            <a:endParaRPr lang="en-GB" dirty="0"/>
          </a:p>
          <a:p>
            <a:pPr marL="742950" lvl="1" indent="-285750">
              <a:buFont typeface="Arial" panose="020B0604020202020204" pitchFamily="34" charset="0"/>
              <a:buChar char="•"/>
            </a:pPr>
            <a:r>
              <a:rPr lang="en-GB" dirty="0"/>
              <a:t>Email: </a:t>
            </a:r>
            <a:r>
              <a:rPr lang="en-GB" b="1" dirty="0">
                <a:hlinkClick r:id="rId4"/>
              </a:rPr>
              <a:t>BridgeAI@iuk.ukri.org</a:t>
            </a:r>
            <a:r>
              <a:rPr lang="en-GB" b="1" dirty="0"/>
              <a:t> or </a:t>
            </a:r>
            <a:r>
              <a:rPr lang="en-GB" b="1" dirty="0">
                <a:hlinkClick r:id="rId5"/>
              </a:rPr>
              <a:t>BridgeAI@iukbc.org.uk</a:t>
            </a:r>
            <a:endParaRPr lang="en-GB" dirty="0"/>
          </a:p>
          <a:p>
            <a:pPr marL="742950" lvl="1" indent="-285750">
              <a:buFont typeface="Arial" panose="020B0604020202020204" pitchFamily="34" charset="0"/>
              <a:buChar char="•"/>
            </a:pPr>
            <a:r>
              <a:rPr lang="en-GB" dirty="0"/>
              <a:t>Visit our website and sign up to our newsletter: </a:t>
            </a:r>
            <a:r>
              <a:rPr lang="en-GB" dirty="0">
                <a:hlinkClick r:id="rId6"/>
              </a:rPr>
              <a:t>BridgeAI - Innovate UK Business Connect</a:t>
            </a:r>
            <a:endParaRPr lang="en-GB" dirty="0"/>
          </a:p>
          <a:p>
            <a:pPr lvl="1"/>
            <a:endParaRPr lang="en-GB" dirty="0"/>
          </a:p>
          <a:p>
            <a:pPr>
              <a:buFont typeface="Arial" panose="020B0604020202020204" pitchFamily="34" charset="0"/>
              <a:buChar char="•"/>
            </a:pPr>
            <a:r>
              <a:rPr lang="en-GB" b="1" dirty="0"/>
              <a:t>Why Wait?</a:t>
            </a:r>
            <a:endParaRPr lang="en-GB" dirty="0"/>
          </a:p>
          <a:p>
            <a:pPr marL="742950" lvl="1" indent="-285750">
              <a:buFont typeface="Arial" panose="020B0604020202020204" pitchFamily="34" charset="0"/>
              <a:buChar char="•"/>
            </a:pPr>
            <a:r>
              <a:rPr lang="en-GB" dirty="0"/>
              <a:t>Unlock up to £50,000 in funding.</a:t>
            </a:r>
          </a:p>
          <a:p>
            <a:pPr marL="742950" lvl="1" indent="-285750">
              <a:buFont typeface="Arial" panose="020B0604020202020204" pitchFamily="34" charset="0"/>
              <a:buChar char="•"/>
            </a:pPr>
            <a:r>
              <a:rPr lang="en-GB" dirty="0"/>
              <a:t>Collaborate with top AI solution providers.</a:t>
            </a:r>
          </a:p>
          <a:p>
            <a:pPr marL="742950" lvl="1" indent="-285750">
              <a:buFont typeface="Arial" panose="020B0604020202020204" pitchFamily="34" charset="0"/>
              <a:buChar char="•"/>
            </a:pPr>
            <a:r>
              <a:rPr lang="en-GB" dirty="0"/>
              <a:t>Drive productivity and innovation in your sector.</a:t>
            </a:r>
          </a:p>
          <a:p>
            <a:r>
              <a:rPr lang="en-GB" b="1" dirty="0"/>
              <a:t>Let’s transform your vision into impact. Start your journey with us now!</a:t>
            </a:r>
            <a:endParaRPr lang="en-GB" dirty="0"/>
          </a:p>
        </p:txBody>
      </p:sp>
      <p:sp>
        <p:nvSpPr>
          <p:cNvPr id="4" name="Rectangle 3">
            <a:extLst>
              <a:ext uri="{FF2B5EF4-FFF2-40B4-BE49-F238E27FC236}">
                <a16:creationId xmlns:a16="http://schemas.microsoft.com/office/drawing/2014/main" id="{E7D864DB-0C42-F953-C3DA-06A3AB2A9D7F}"/>
              </a:ext>
            </a:extLst>
          </p:cNvPr>
          <p:cNvSpPr/>
          <p:nvPr/>
        </p:nvSpPr>
        <p:spPr>
          <a:xfrm>
            <a:off x="6096000" y="6629400"/>
            <a:ext cx="6106383"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5612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C8BCE3-7BF5-244B-ABC5-1CC57CE8ADDB}"/>
              </a:ext>
            </a:extLst>
          </p:cNvPr>
          <p:cNvSpPr/>
          <p:nvPr/>
        </p:nvSpPr>
        <p:spPr>
          <a:xfrm>
            <a:off x="973971" y="5904254"/>
            <a:ext cx="1633998" cy="338554"/>
          </a:xfrm>
          <a:prstGeom prst="rect">
            <a:avLst/>
          </a:prstGeom>
        </p:spPr>
        <p:txBody>
          <a:bodyPr wrap="square">
            <a:spAutoFit/>
          </a:bodyPr>
          <a:lstStyle/>
          <a:p>
            <a:r>
              <a:rPr lang="en-GB" sz="1600">
                <a:solidFill>
                  <a:srgbClr val="2E2D62"/>
                </a:solidFill>
                <a:latin typeface="Arial" panose="020B0604020202020204" pitchFamily="34" charset="0"/>
                <a:cs typeface="Arial" panose="020B0604020202020204" pitchFamily="34" charset="0"/>
              </a:rPr>
              <a:t>@</a:t>
            </a:r>
            <a:r>
              <a:rPr lang="en-GB" sz="1600" err="1">
                <a:solidFill>
                  <a:srgbClr val="2E2D62"/>
                </a:solidFill>
                <a:latin typeface="Arial" panose="020B0604020202020204" pitchFamily="34" charset="0"/>
                <a:cs typeface="Arial" panose="020B0604020202020204" pitchFamily="34" charset="0"/>
              </a:rPr>
              <a:t>InnovateUK</a:t>
            </a:r>
            <a:endParaRPr lang="en-GB" sz="1600">
              <a:solidFill>
                <a:srgbClr val="2E2D62"/>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BAC3E187-FC47-6646-A5A3-38BEA5BF97F3}"/>
              </a:ext>
            </a:extLst>
          </p:cNvPr>
          <p:cNvSpPr/>
          <p:nvPr/>
        </p:nvSpPr>
        <p:spPr>
          <a:xfrm>
            <a:off x="4909506" y="5904254"/>
            <a:ext cx="2801861" cy="338554"/>
          </a:xfrm>
          <a:prstGeom prst="rect">
            <a:avLst/>
          </a:prstGeom>
        </p:spPr>
        <p:txBody>
          <a:bodyPr wrap="square">
            <a:spAutoFit/>
          </a:bodyPr>
          <a:lstStyle/>
          <a:p>
            <a:r>
              <a:rPr lang="en-GB" sz="1600">
                <a:solidFill>
                  <a:srgbClr val="2E2D62"/>
                </a:solidFill>
                <a:latin typeface="Arial" panose="020B0604020202020204" pitchFamily="34" charset="0"/>
                <a:cs typeface="Arial" panose="020B0604020202020204" pitchFamily="34" charset="0"/>
              </a:rPr>
              <a:t>Innovate UK</a:t>
            </a:r>
          </a:p>
        </p:txBody>
      </p:sp>
      <p:pic>
        <p:nvPicPr>
          <p:cNvPr id="18" name="Picture 17">
            <a:extLst>
              <a:ext uri="{FF2B5EF4-FFF2-40B4-BE49-F238E27FC236}">
                <a16:creationId xmlns:a16="http://schemas.microsoft.com/office/drawing/2014/main" id="{7F25C28B-6C92-F94C-81EC-CBF349C8486A}"/>
              </a:ext>
            </a:extLst>
          </p:cNvPr>
          <p:cNvPicPr>
            <a:picLocks noChangeAspect="1"/>
          </p:cNvPicPr>
          <p:nvPr/>
        </p:nvPicPr>
        <p:blipFill>
          <a:blip r:embed="rId4"/>
          <a:stretch>
            <a:fillRect/>
          </a:stretch>
        </p:blipFill>
        <p:spPr>
          <a:xfrm>
            <a:off x="515939" y="5868508"/>
            <a:ext cx="444002" cy="437275"/>
          </a:xfrm>
          <a:prstGeom prst="rect">
            <a:avLst/>
          </a:prstGeom>
        </p:spPr>
      </p:pic>
      <p:pic>
        <p:nvPicPr>
          <p:cNvPr id="10" name="Picture 9">
            <a:extLst>
              <a:ext uri="{FF2B5EF4-FFF2-40B4-BE49-F238E27FC236}">
                <a16:creationId xmlns:a16="http://schemas.microsoft.com/office/drawing/2014/main" id="{DE3B253F-9105-E440-B2D4-8E0F9E938F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9" y="412403"/>
            <a:ext cx="3051993" cy="978941"/>
          </a:xfrm>
          <a:prstGeom prst="rect">
            <a:avLst/>
          </a:prstGeom>
        </p:spPr>
      </p:pic>
      <p:pic>
        <p:nvPicPr>
          <p:cNvPr id="17" name="Picture 16">
            <a:extLst>
              <a:ext uri="{FF2B5EF4-FFF2-40B4-BE49-F238E27FC236}">
                <a16:creationId xmlns:a16="http://schemas.microsoft.com/office/drawing/2014/main" id="{81113088-3ED1-2D41-9DCB-1D69811DBCA8}"/>
              </a:ext>
            </a:extLst>
          </p:cNvPr>
          <p:cNvPicPr>
            <a:picLocks noChangeAspect="1"/>
          </p:cNvPicPr>
          <p:nvPr/>
        </p:nvPicPr>
        <p:blipFill>
          <a:blip r:embed="rId6"/>
          <a:stretch>
            <a:fillRect/>
          </a:stretch>
        </p:blipFill>
        <p:spPr>
          <a:xfrm>
            <a:off x="4451475" y="5865567"/>
            <a:ext cx="440215" cy="440215"/>
          </a:xfrm>
          <a:prstGeom prst="rect">
            <a:avLst/>
          </a:prstGeom>
        </p:spPr>
      </p:pic>
      <p:sp>
        <p:nvSpPr>
          <p:cNvPr id="12" name="Rectangle 11">
            <a:extLst>
              <a:ext uri="{FF2B5EF4-FFF2-40B4-BE49-F238E27FC236}">
                <a16:creationId xmlns:a16="http://schemas.microsoft.com/office/drawing/2014/main" id="{2BF90D89-5C57-C94B-98BB-AF6503ECE235}"/>
              </a:ext>
            </a:extLst>
          </p:cNvPr>
          <p:cNvSpPr/>
          <p:nvPr/>
        </p:nvSpPr>
        <p:spPr>
          <a:xfrm>
            <a:off x="3007765" y="5904254"/>
            <a:ext cx="1300880" cy="338554"/>
          </a:xfrm>
          <a:prstGeom prst="rect">
            <a:avLst/>
          </a:prstGeom>
        </p:spPr>
        <p:txBody>
          <a:bodyPr wrap="square">
            <a:spAutoFit/>
          </a:bodyPr>
          <a:lstStyle/>
          <a:p>
            <a:r>
              <a:rPr lang="en-GB" sz="1600">
                <a:solidFill>
                  <a:srgbClr val="2E2D62"/>
                </a:solidFill>
                <a:latin typeface="Arial" panose="020B0604020202020204" pitchFamily="34" charset="0"/>
                <a:cs typeface="Arial" panose="020B0604020202020204" pitchFamily="34" charset="0"/>
              </a:rPr>
              <a:t>Innovate UK</a:t>
            </a:r>
          </a:p>
        </p:txBody>
      </p:sp>
      <p:pic>
        <p:nvPicPr>
          <p:cNvPr id="13" name="Picture 12">
            <a:extLst>
              <a:ext uri="{FF2B5EF4-FFF2-40B4-BE49-F238E27FC236}">
                <a16:creationId xmlns:a16="http://schemas.microsoft.com/office/drawing/2014/main" id="{59B353B9-07B1-9849-9182-489F73437500}"/>
              </a:ext>
            </a:extLst>
          </p:cNvPr>
          <p:cNvPicPr>
            <a:picLocks noChangeAspect="1"/>
          </p:cNvPicPr>
          <p:nvPr/>
        </p:nvPicPr>
        <p:blipFill>
          <a:blip r:embed="rId7"/>
          <a:stretch>
            <a:fillRect/>
          </a:stretch>
        </p:blipFill>
        <p:spPr>
          <a:xfrm>
            <a:off x="2563950" y="5865567"/>
            <a:ext cx="440215" cy="440215"/>
          </a:xfrm>
          <a:prstGeom prst="rect">
            <a:avLst/>
          </a:prstGeom>
        </p:spPr>
      </p:pic>
      <p:pic>
        <p:nvPicPr>
          <p:cNvPr id="4" name="Picture 3">
            <a:extLst>
              <a:ext uri="{FF2B5EF4-FFF2-40B4-BE49-F238E27FC236}">
                <a16:creationId xmlns:a16="http://schemas.microsoft.com/office/drawing/2014/main" id="{2C6E85A0-ED3C-D746-8815-53FFABF08B59}"/>
              </a:ext>
            </a:extLst>
          </p:cNvPr>
          <p:cNvPicPr>
            <a:picLocks noChangeAspect="1"/>
          </p:cNvPicPr>
          <p:nvPr/>
        </p:nvPicPr>
        <p:blipFill>
          <a:blip r:embed="rId8"/>
          <a:stretch>
            <a:fillRect/>
          </a:stretch>
        </p:blipFill>
        <p:spPr>
          <a:xfrm>
            <a:off x="1379538" y="2813050"/>
            <a:ext cx="7442200" cy="1231900"/>
          </a:xfrm>
          <a:prstGeom prst="rect">
            <a:avLst/>
          </a:prstGeom>
        </p:spPr>
      </p:pic>
      <p:pic>
        <p:nvPicPr>
          <p:cNvPr id="11" name="Picture 10">
            <a:extLst>
              <a:ext uri="{FF2B5EF4-FFF2-40B4-BE49-F238E27FC236}">
                <a16:creationId xmlns:a16="http://schemas.microsoft.com/office/drawing/2014/main" id="{EE4C58F5-4D18-43DA-92DC-C7015696FB57}"/>
              </a:ext>
            </a:extLst>
          </p:cNvPr>
          <p:cNvPicPr>
            <a:picLocks noChangeAspect="1"/>
          </p:cNvPicPr>
          <p:nvPr/>
        </p:nvPicPr>
        <p:blipFill rotWithShape="1">
          <a:blip r:embed="rId9"/>
          <a:srcRect l="35518" t="31317" r="57130" b="34776"/>
          <a:stretch/>
        </p:blipFill>
        <p:spPr>
          <a:xfrm>
            <a:off x="7126588" y="5143112"/>
            <a:ext cx="896345" cy="1162670"/>
          </a:xfrm>
          <a:prstGeom prst="rect">
            <a:avLst/>
          </a:prstGeom>
        </p:spPr>
      </p:pic>
      <p:pic>
        <p:nvPicPr>
          <p:cNvPr id="15" name="Picture 14">
            <a:extLst>
              <a:ext uri="{FF2B5EF4-FFF2-40B4-BE49-F238E27FC236}">
                <a16:creationId xmlns:a16="http://schemas.microsoft.com/office/drawing/2014/main" id="{A68DDD3C-3E9C-4595-B5F1-1C76EB79D7D2}"/>
              </a:ext>
            </a:extLst>
          </p:cNvPr>
          <p:cNvPicPr>
            <a:picLocks noChangeAspect="1"/>
          </p:cNvPicPr>
          <p:nvPr/>
        </p:nvPicPr>
        <p:blipFill rotWithShape="1">
          <a:blip r:embed="rId10"/>
          <a:srcRect l="35791" t="32026" r="57184" b="34894"/>
          <a:stretch/>
        </p:blipFill>
        <p:spPr>
          <a:xfrm>
            <a:off x="8980327" y="5157287"/>
            <a:ext cx="856526" cy="1134319"/>
          </a:xfrm>
          <a:prstGeom prst="rect">
            <a:avLst/>
          </a:prstGeom>
        </p:spPr>
      </p:pic>
      <p:sp>
        <p:nvSpPr>
          <p:cNvPr id="2" name="TextBox 1">
            <a:extLst>
              <a:ext uri="{FF2B5EF4-FFF2-40B4-BE49-F238E27FC236}">
                <a16:creationId xmlns:a16="http://schemas.microsoft.com/office/drawing/2014/main" id="{48E3AA01-1B19-4373-95A8-4F996AC5770D}"/>
              </a:ext>
            </a:extLst>
          </p:cNvPr>
          <p:cNvSpPr txBox="1"/>
          <p:nvPr/>
        </p:nvSpPr>
        <p:spPr>
          <a:xfrm>
            <a:off x="7345469" y="6291606"/>
            <a:ext cx="2667776" cy="369332"/>
          </a:xfrm>
          <a:prstGeom prst="rect">
            <a:avLst/>
          </a:prstGeom>
          <a:noFill/>
        </p:spPr>
        <p:txBody>
          <a:bodyPr wrap="square" rtlCol="0">
            <a:spAutoFit/>
          </a:bodyPr>
          <a:lstStyle/>
          <a:p>
            <a:r>
              <a:rPr lang="en-GB" b="1">
                <a:solidFill>
                  <a:srgbClr val="DE26C0"/>
                </a:solidFill>
              </a:rPr>
              <a:t>AI                       RAS</a:t>
            </a:r>
          </a:p>
        </p:txBody>
      </p:sp>
    </p:spTree>
    <p:extLst>
      <p:ext uri="{BB962C8B-B14F-4D97-AF65-F5344CB8AC3E}">
        <p14:creationId xmlns:p14="http://schemas.microsoft.com/office/powerpoint/2010/main" val="28273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0F88CE-5252-F543-982E-91A26B92642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601522" y="0"/>
            <a:ext cx="5590478" cy="6858000"/>
          </a:xfrm>
          <a:prstGeom prst="rect">
            <a:avLst/>
          </a:prstGeom>
        </p:spPr>
      </p:pic>
      <p:pic>
        <p:nvPicPr>
          <p:cNvPr id="5" name="Picture 4">
            <a:extLst>
              <a:ext uri="{FF2B5EF4-FFF2-40B4-BE49-F238E27FC236}">
                <a16:creationId xmlns:a16="http://schemas.microsoft.com/office/drawing/2014/main" id="{C8E2D75D-5DA4-5E4A-998A-FBA8E3D4AC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9" y="412403"/>
            <a:ext cx="3051993" cy="978941"/>
          </a:xfrm>
          <a:prstGeom prst="rect">
            <a:avLst/>
          </a:prstGeom>
        </p:spPr>
      </p:pic>
      <p:pic>
        <p:nvPicPr>
          <p:cNvPr id="6" name="Picture 5">
            <a:extLst>
              <a:ext uri="{FF2B5EF4-FFF2-40B4-BE49-F238E27FC236}">
                <a16:creationId xmlns:a16="http://schemas.microsoft.com/office/drawing/2014/main" id="{50E43F17-1BF4-E342-AD1D-E7ED4AA9EBB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39090" y="2286000"/>
            <a:ext cx="7841673" cy="2230582"/>
          </a:xfrm>
          <a:prstGeom prst="rect">
            <a:avLst/>
          </a:prstGeom>
        </p:spPr>
      </p:pic>
    </p:spTree>
    <p:extLst>
      <p:ext uri="{BB962C8B-B14F-4D97-AF65-F5344CB8AC3E}">
        <p14:creationId xmlns:p14="http://schemas.microsoft.com/office/powerpoint/2010/main" val="1394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EF0E81BB-6CED-4458-815A-41B11105D499}"/>
              </a:ext>
            </a:extLst>
          </p:cNvPr>
          <p:cNvSpPr/>
          <p:nvPr/>
        </p:nvSpPr>
        <p:spPr>
          <a:xfrm>
            <a:off x="661272" y="3151599"/>
            <a:ext cx="2661313" cy="2156346"/>
          </a:xfrm>
          <a:custGeom>
            <a:avLst/>
            <a:gdLst/>
            <a:ahLst/>
            <a:cxnLst/>
            <a:rect l="l" t="t" r="r" b="b"/>
            <a:pathLst>
              <a:path w="2661313" h="2156346">
                <a:moveTo>
                  <a:pt x="1228925" y="1539274"/>
                </a:moveTo>
                <a:cubicBezTo>
                  <a:pt x="1243591" y="1539274"/>
                  <a:pt x="1255890" y="1544873"/>
                  <a:pt x="1265823" y="1556073"/>
                </a:cubicBezTo>
                <a:cubicBezTo>
                  <a:pt x="1275756" y="1567272"/>
                  <a:pt x="1280722" y="1583271"/>
                  <a:pt x="1280722" y="1604070"/>
                </a:cubicBezTo>
                <a:cubicBezTo>
                  <a:pt x="1280722" y="1625402"/>
                  <a:pt x="1275756" y="1641667"/>
                  <a:pt x="1265823" y="1652867"/>
                </a:cubicBezTo>
                <a:cubicBezTo>
                  <a:pt x="1255890" y="1664066"/>
                  <a:pt x="1243591" y="1669666"/>
                  <a:pt x="1228925" y="1669666"/>
                </a:cubicBezTo>
                <a:cubicBezTo>
                  <a:pt x="1214260" y="1669666"/>
                  <a:pt x="1201927" y="1664066"/>
                  <a:pt x="1191928" y="1652867"/>
                </a:cubicBezTo>
                <a:cubicBezTo>
                  <a:pt x="1181928" y="1641667"/>
                  <a:pt x="1176929" y="1625535"/>
                  <a:pt x="1176929" y="1604470"/>
                </a:cubicBezTo>
                <a:cubicBezTo>
                  <a:pt x="1176929" y="1583404"/>
                  <a:pt x="1181928" y="1567272"/>
                  <a:pt x="1191928" y="1556073"/>
                </a:cubicBezTo>
                <a:cubicBezTo>
                  <a:pt x="1201927" y="1544873"/>
                  <a:pt x="1214260" y="1539274"/>
                  <a:pt x="1228925" y="1539274"/>
                </a:cubicBezTo>
                <a:close/>
                <a:moveTo>
                  <a:pt x="390726" y="1539274"/>
                </a:moveTo>
                <a:cubicBezTo>
                  <a:pt x="405391" y="1539274"/>
                  <a:pt x="417690" y="1544873"/>
                  <a:pt x="427623" y="1556073"/>
                </a:cubicBezTo>
                <a:cubicBezTo>
                  <a:pt x="437556" y="1567272"/>
                  <a:pt x="442522" y="1583271"/>
                  <a:pt x="442522" y="1604070"/>
                </a:cubicBezTo>
                <a:cubicBezTo>
                  <a:pt x="442522" y="1625402"/>
                  <a:pt x="437556" y="1641667"/>
                  <a:pt x="427623" y="1652867"/>
                </a:cubicBezTo>
                <a:cubicBezTo>
                  <a:pt x="417690" y="1664066"/>
                  <a:pt x="405391" y="1669666"/>
                  <a:pt x="390726" y="1669666"/>
                </a:cubicBezTo>
                <a:cubicBezTo>
                  <a:pt x="376060" y="1669666"/>
                  <a:pt x="363727" y="1664066"/>
                  <a:pt x="353728" y="1652867"/>
                </a:cubicBezTo>
                <a:cubicBezTo>
                  <a:pt x="343728" y="1641667"/>
                  <a:pt x="338729" y="1625535"/>
                  <a:pt x="338729" y="1604470"/>
                </a:cubicBezTo>
                <a:cubicBezTo>
                  <a:pt x="338729" y="1583404"/>
                  <a:pt x="343728" y="1567272"/>
                  <a:pt x="353728" y="1556073"/>
                </a:cubicBezTo>
                <a:cubicBezTo>
                  <a:pt x="363727" y="1544873"/>
                  <a:pt x="376060" y="1539274"/>
                  <a:pt x="390726" y="1539274"/>
                </a:cubicBezTo>
                <a:close/>
                <a:moveTo>
                  <a:pt x="852251" y="1536474"/>
                </a:moveTo>
                <a:cubicBezTo>
                  <a:pt x="866117" y="1536474"/>
                  <a:pt x="877583" y="1541807"/>
                  <a:pt x="886649" y="1552473"/>
                </a:cubicBezTo>
                <a:cubicBezTo>
                  <a:pt x="895715" y="1563139"/>
                  <a:pt x="900248" y="1579471"/>
                  <a:pt x="900248" y="1601470"/>
                </a:cubicBezTo>
                <a:cubicBezTo>
                  <a:pt x="900248" y="1622535"/>
                  <a:pt x="895515" y="1638434"/>
                  <a:pt x="886049" y="1649167"/>
                </a:cubicBezTo>
                <a:cubicBezTo>
                  <a:pt x="876583" y="1659900"/>
                  <a:pt x="864983" y="1665266"/>
                  <a:pt x="851251" y="1665266"/>
                </a:cubicBezTo>
                <a:cubicBezTo>
                  <a:pt x="838452" y="1665266"/>
                  <a:pt x="827686" y="1660033"/>
                  <a:pt x="818953" y="1649567"/>
                </a:cubicBezTo>
                <a:cubicBezTo>
                  <a:pt x="810220" y="1639101"/>
                  <a:pt x="805854" y="1622602"/>
                  <a:pt x="805854" y="1600070"/>
                </a:cubicBezTo>
                <a:cubicBezTo>
                  <a:pt x="805854" y="1578605"/>
                  <a:pt x="810220" y="1562639"/>
                  <a:pt x="818953" y="1552173"/>
                </a:cubicBezTo>
                <a:cubicBezTo>
                  <a:pt x="827686" y="1541707"/>
                  <a:pt x="838785" y="1536474"/>
                  <a:pt x="852251" y="1536474"/>
                </a:cubicBezTo>
                <a:close/>
                <a:moveTo>
                  <a:pt x="1333333" y="1498276"/>
                </a:moveTo>
                <a:lnTo>
                  <a:pt x="1400529" y="1710663"/>
                </a:lnTo>
                <a:lnTo>
                  <a:pt x="1455126" y="1710663"/>
                </a:lnTo>
                <a:lnTo>
                  <a:pt x="1491123" y="1574072"/>
                </a:lnTo>
                <a:lnTo>
                  <a:pt x="1527721" y="1710663"/>
                </a:lnTo>
                <a:lnTo>
                  <a:pt x="1581718" y="1710663"/>
                </a:lnTo>
                <a:lnTo>
                  <a:pt x="1649914" y="1498276"/>
                </a:lnTo>
                <a:lnTo>
                  <a:pt x="1594517" y="1498276"/>
                </a:lnTo>
                <a:lnTo>
                  <a:pt x="1553920" y="1637468"/>
                </a:lnTo>
                <a:lnTo>
                  <a:pt x="1518522" y="1498276"/>
                </a:lnTo>
                <a:lnTo>
                  <a:pt x="1464325" y="1498276"/>
                </a:lnTo>
                <a:lnTo>
                  <a:pt x="1427727" y="1637468"/>
                </a:lnTo>
                <a:lnTo>
                  <a:pt x="1387930" y="1498276"/>
                </a:lnTo>
                <a:close/>
                <a:moveTo>
                  <a:pt x="1228725" y="1493476"/>
                </a:moveTo>
                <a:cubicBezTo>
                  <a:pt x="1207927" y="1493476"/>
                  <a:pt x="1189094" y="1498076"/>
                  <a:pt x="1172229" y="1507276"/>
                </a:cubicBezTo>
                <a:cubicBezTo>
                  <a:pt x="1155363" y="1516475"/>
                  <a:pt x="1142331" y="1529808"/>
                  <a:pt x="1133131" y="1547273"/>
                </a:cubicBezTo>
                <a:cubicBezTo>
                  <a:pt x="1123932" y="1564739"/>
                  <a:pt x="1119332" y="1582804"/>
                  <a:pt x="1119332" y="1601470"/>
                </a:cubicBezTo>
                <a:cubicBezTo>
                  <a:pt x="1119332" y="1625868"/>
                  <a:pt x="1123932" y="1646567"/>
                  <a:pt x="1133131" y="1663566"/>
                </a:cubicBezTo>
                <a:cubicBezTo>
                  <a:pt x="1142331" y="1680565"/>
                  <a:pt x="1155763" y="1693464"/>
                  <a:pt x="1173429" y="1702264"/>
                </a:cubicBezTo>
                <a:cubicBezTo>
                  <a:pt x="1191094" y="1711063"/>
                  <a:pt x="1209660" y="1715463"/>
                  <a:pt x="1229125" y="1715463"/>
                </a:cubicBezTo>
                <a:cubicBezTo>
                  <a:pt x="1260590" y="1715463"/>
                  <a:pt x="1286688" y="1704897"/>
                  <a:pt x="1307421" y="1683765"/>
                </a:cubicBezTo>
                <a:cubicBezTo>
                  <a:pt x="1328153" y="1662633"/>
                  <a:pt x="1338519" y="1636001"/>
                  <a:pt x="1338519" y="1603870"/>
                </a:cubicBezTo>
                <a:cubicBezTo>
                  <a:pt x="1338519" y="1572005"/>
                  <a:pt x="1328253" y="1545640"/>
                  <a:pt x="1307721" y="1524775"/>
                </a:cubicBezTo>
                <a:cubicBezTo>
                  <a:pt x="1287188" y="1503909"/>
                  <a:pt x="1260857" y="1493476"/>
                  <a:pt x="1228725" y="1493476"/>
                </a:cubicBezTo>
                <a:close/>
                <a:moveTo>
                  <a:pt x="1087650" y="1493476"/>
                </a:moveTo>
                <a:cubicBezTo>
                  <a:pt x="1078584" y="1493476"/>
                  <a:pt x="1070485" y="1495743"/>
                  <a:pt x="1063352" y="1500276"/>
                </a:cubicBezTo>
                <a:cubicBezTo>
                  <a:pt x="1056219" y="1504809"/>
                  <a:pt x="1048186" y="1514208"/>
                  <a:pt x="1039253" y="1528474"/>
                </a:cubicBezTo>
                <a:lnTo>
                  <a:pt x="1039253" y="1498276"/>
                </a:lnTo>
                <a:lnTo>
                  <a:pt x="987056" y="1498276"/>
                </a:lnTo>
                <a:lnTo>
                  <a:pt x="987056" y="1710663"/>
                </a:lnTo>
                <a:lnTo>
                  <a:pt x="1043253" y="1710663"/>
                </a:lnTo>
                <a:lnTo>
                  <a:pt x="1043253" y="1645067"/>
                </a:lnTo>
                <a:cubicBezTo>
                  <a:pt x="1043253" y="1608936"/>
                  <a:pt x="1044820" y="1585204"/>
                  <a:pt x="1047953" y="1573872"/>
                </a:cubicBezTo>
                <a:cubicBezTo>
                  <a:pt x="1051086" y="1562539"/>
                  <a:pt x="1055386" y="1554706"/>
                  <a:pt x="1060852" y="1550373"/>
                </a:cubicBezTo>
                <a:cubicBezTo>
                  <a:pt x="1066318" y="1546040"/>
                  <a:pt x="1072984" y="1543873"/>
                  <a:pt x="1080851" y="1543873"/>
                </a:cubicBezTo>
                <a:cubicBezTo>
                  <a:pt x="1088983" y="1543873"/>
                  <a:pt x="1097783" y="1546940"/>
                  <a:pt x="1107249" y="1553073"/>
                </a:cubicBezTo>
                <a:lnTo>
                  <a:pt x="1124648" y="1504076"/>
                </a:lnTo>
                <a:cubicBezTo>
                  <a:pt x="1112782" y="1497010"/>
                  <a:pt x="1100450" y="1493476"/>
                  <a:pt x="1087650" y="1493476"/>
                </a:cubicBezTo>
                <a:close/>
                <a:moveTo>
                  <a:pt x="837852" y="1493476"/>
                </a:moveTo>
                <a:cubicBezTo>
                  <a:pt x="812387" y="1493476"/>
                  <a:pt x="791088" y="1502876"/>
                  <a:pt x="773955" y="1521675"/>
                </a:cubicBezTo>
                <a:cubicBezTo>
                  <a:pt x="756823" y="1540474"/>
                  <a:pt x="748257" y="1567672"/>
                  <a:pt x="748257" y="1603270"/>
                </a:cubicBezTo>
                <a:cubicBezTo>
                  <a:pt x="748257" y="1631668"/>
                  <a:pt x="754790" y="1655400"/>
                  <a:pt x="767856" y="1674465"/>
                </a:cubicBezTo>
                <a:cubicBezTo>
                  <a:pt x="784522" y="1698597"/>
                  <a:pt x="807120" y="1710663"/>
                  <a:pt x="835652" y="1710663"/>
                </a:cubicBezTo>
                <a:cubicBezTo>
                  <a:pt x="861250" y="1710663"/>
                  <a:pt x="882449" y="1699197"/>
                  <a:pt x="899248" y="1676265"/>
                </a:cubicBezTo>
                <a:lnTo>
                  <a:pt x="899248" y="1707263"/>
                </a:lnTo>
                <a:cubicBezTo>
                  <a:pt x="899248" y="1719796"/>
                  <a:pt x="898381" y="1728395"/>
                  <a:pt x="896648" y="1733062"/>
                </a:cubicBezTo>
                <a:cubicBezTo>
                  <a:pt x="894115" y="1739595"/>
                  <a:pt x="890382" y="1744328"/>
                  <a:pt x="885449" y="1747261"/>
                </a:cubicBezTo>
                <a:cubicBezTo>
                  <a:pt x="878116" y="1751661"/>
                  <a:pt x="867117" y="1753861"/>
                  <a:pt x="852451" y="1753861"/>
                </a:cubicBezTo>
                <a:cubicBezTo>
                  <a:pt x="840985" y="1753861"/>
                  <a:pt x="832585" y="1751861"/>
                  <a:pt x="827252" y="1747861"/>
                </a:cubicBezTo>
                <a:cubicBezTo>
                  <a:pt x="823386" y="1745061"/>
                  <a:pt x="820919" y="1739928"/>
                  <a:pt x="819853" y="1732462"/>
                </a:cubicBezTo>
                <a:lnTo>
                  <a:pt x="755657" y="1724662"/>
                </a:lnTo>
                <a:cubicBezTo>
                  <a:pt x="755523" y="1727329"/>
                  <a:pt x="755457" y="1729595"/>
                  <a:pt x="755457" y="1731462"/>
                </a:cubicBezTo>
                <a:cubicBezTo>
                  <a:pt x="755457" y="1750394"/>
                  <a:pt x="762990" y="1766026"/>
                  <a:pt x="778055" y="1778359"/>
                </a:cubicBezTo>
                <a:cubicBezTo>
                  <a:pt x="793121" y="1790692"/>
                  <a:pt x="818653" y="1796858"/>
                  <a:pt x="854651" y="1796858"/>
                </a:cubicBezTo>
                <a:cubicBezTo>
                  <a:pt x="873716" y="1796858"/>
                  <a:pt x="889482" y="1794858"/>
                  <a:pt x="901948" y="1790858"/>
                </a:cubicBezTo>
                <a:cubicBezTo>
                  <a:pt x="914414" y="1786859"/>
                  <a:pt x="924380" y="1781326"/>
                  <a:pt x="931846" y="1774259"/>
                </a:cubicBezTo>
                <a:cubicBezTo>
                  <a:pt x="939312" y="1767193"/>
                  <a:pt x="945112" y="1757460"/>
                  <a:pt x="949245" y="1745061"/>
                </a:cubicBezTo>
                <a:cubicBezTo>
                  <a:pt x="953378" y="1732662"/>
                  <a:pt x="955444" y="1713930"/>
                  <a:pt x="955444" y="1688865"/>
                </a:cubicBezTo>
                <a:lnTo>
                  <a:pt x="955444" y="1498276"/>
                </a:lnTo>
                <a:lnTo>
                  <a:pt x="902848" y="1498276"/>
                </a:lnTo>
                <a:lnTo>
                  <a:pt x="902848" y="1528074"/>
                </a:lnTo>
                <a:cubicBezTo>
                  <a:pt x="885782" y="1505009"/>
                  <a:pt x="864117" y="1493476"/>
                  <a:pt x="837852" y="1493476"/>
                </a:cubicBezTo>
                <a:close/>
                <a:moveTo>
                  <a:pt x="620925" y="1493476"/>
                </a:moveTo>
                <a:cubicBezTo>
                  <a:pt x="611859" y="1493476"/>
                  <a:pt x="603760" y="1495743"/>
                  <a:pt x="596627" y="1500276"/>
                </a:cubicBezTo>
                <a:cubicBezTo>
                  <a:pt x="589494" y="1504809"/>
                  <a:pt x="581461" y="1514208"/>
                  <a:pt x="572528" y="1528474"/>
                </a:cubicBezTo>
                <a:lnTo>
                  <a:pt x="572528" y="1498276"/>
                </a:lnTo>
                <a:lnTo>
                  <a:pt x="520331" y="1498276"/>
                </a:lnTo>
                <a:lnTo>
                  <a:pt x="520331" y="1710663"/>
                </a:lnTo>
                <a:lnTo>
                  <a:pt x="576528" y="1710663"/>
                </a:lnTo>
                <a:lnTo>
                  <a:pt x="576528" y="1645067"/>
                </a:lnTo>
                <a:cubicBezTo>
                  <a:pt x="576528" y="1608936"/>
                  <a:pt x="578095" y="1585204"/>
                  <a:pt x="581228" y="1573872"/>
                </a:cubicBezTo>
                <a:cubicBezTo>
                  <a:pt x="584361" y="1562539"/>
                  <a:pt x="588661" y="1554706"/>
                  <a:pt x="594127" y="1550373"/>
                </a:cubicBezTo>
                <a:cubicBezTo>
                  <a:pt x="599593" y="1546040"/>
                  <a:pt x="606260" y="1543873"/>
                  <a:pt x="614126" y="1543873"/>
                </a:cubicBezTo>
                <a:cubicBezTo>
                  <a:pt x="622259" y="1543873"/>
                  <a:pt x="631058" y="1546940"/>
                  <a:pt x="640524" y="1553073"/>
                </a:cubicBezTo>
                <a:lnTo>
                  <a:pt x="657923" y="1504076"/>
                </a:lnTo>
                <a:cubicBezTo>
                  <a:pt x="646057" y="1497010"/>
                  <a:pt x="633725" y="1493476"/>
                  <a:pt x="620925" y="1493476"/>
                </a:cubicBezTo>
                <a:close/>
                <a:moveTo>
                  <a:pt x="390525" y="1493476"/>
                </a:moveTo>
                <a:cubicBezTo>
                  <a:pt x="369727" y="1493476"/>
                  <a:pt x="350895" y="1498076"/>
                  <a:pt x="334029" y="1507276"/>
                </a:cubicBezTo>
                <a:cubicBezTo>
                  <a:pt x="317163" y="1516475"/>
                  <a:pt x="304131" y="1529808"/>
                  <a:pt x="294931" y="1547273"/>
                </a:cubicBezTo>
                <a:cubicBezTo>
                  <a:pt x="285732" y="1564739"/>
                  <a:pt x="281132" y="1582804"/>
                  <a:pt x="281132" y="1601470"/>
                </a:cubicBezTo>
                <a:cubicBezTo>
                  <a:pt x="281132" y="1625868"/>
                  <a:pt x="285732" y="1646567"/>
                  <a:pt x="294931" y="1663566"/>
                </a:cubicBezTo>
                <a:cubicBezTo>
                  <a:pt x="304131" y="1680565"/>
                  <a:pt x="317563" y="1693464"/>
                  <a:pt x="335229" y="1702264"/>
                </a:cubicBezTo>
                <a:cubicBezTo>
                  <a:pt x="352894" y="1711063"/>
                  <a:pt x="371460" y="1715463"/>
                  <a:pt x="390925" y="1715463"/>
                </a:cubicBezTo>
                <a:cubicBezTo>
                  <a:pt x="422390" y="1715463"/>
                  <a:pt x="448489" y="1704897"/>
                  <a:pt x="469221" y="1683765"/>
                </a:cubicBezTo>
                <a:cubicBezTo>
                  <a:pt x="489953" y="1662633"/>
                  <a:pt x="500319" y="1636001"/>
                  <a:pt x="500319" y="1603870"/>
                </a:cubicBezTo>
                <a:cubicBezTo>
                  <a:pt x="500319" y="1572005"/>
                  <a:pt x="490053" y="1545640"/>
                  <a:pt x="469521" y="1524775"/>
                </a:cubicBezTo>
                <a:cubicBezTo>
                  <a:pt x="448989" y="1503909"/>
                  <a:pt x="422657" y="1493476"/>
                  <a:pt x="390525" y="1493476"/>
                </a:cubicBezTo>
                <a:close/>
                <a:moveTo>
                  <a:pt x="1734253" y="1423281"/>
                </a:moveTo>
                <a:lnTo>
                  <a:pt x="1677856" y="1456079"/>
                </a:lnTo>
                <a:lnTo>
                  <a:pt x="1677856" y="1498276"/>
                </a:lnTo>
                <a:lnTo>
                  <a:pt x="1652058" y="1498276"/>
                </a:lnTo>
                <a:lnTo>
                  <a:pt x="1652058" y="1543073"/>
                </a:lnTo>
                <a:lnTo>
                  <a:pt x="1677856" y="1543073"/>
                </a:lnTo>
                <a:lnTo>
                  <a:pt x="1677856" y="1635668"/>
                </a:lnTo>
                <a:cubicBezTo>
                  <a:pt x="1677856" y="1655533"/>
                  <a:pt x="1678456" y="1668732"/>
                  <a:pt x="1679656" y="1675265"/>
                </a:cubicBezTo>
                <a:cubicBezTo>
                  <a:pt x="1681123" y="1684465"/>
                  <a:pt x="1683756" y="1691764"/>
                  <a:pt x="1687556" y="1697164"/>
                </a:cubicBezTo>
                <a:cubicBezTo>
                  <a:pt x="1691355" y="1702564"/>
                  <a:pt x="1697322" y="1706963"/>
                  <a:pt x="1705455" y="1710363"/>
                </a:cubicBezTo>
                <a:cubicBezTo>
                  <a:pt x="1713587" y="1713763"/>
                  <a:pt x="1722720" y="1715463"/>
                  <a:pt x="1732853" y="1715463"/>
                </a:cubicBezTo>
                <a:cubicBezTo>
                  <a:pt x="1749385" y="1715463"/>
                  <a:pt x="1764184" y="1712663"/>
                  <a:pt x="1777250" y="1707063"/>
                </a:cubicBezTo>
                <a:lnTo>
                  <a:pt x="1772451" y="1663466"/>
                </a:lnTo>
                <a:cubicBezTo>
                  <a:pt x="1762584" y="1667066"/>
                  <a:pt x="1755052" y="1668866"/>
                  <a:pt x="1749852" y="1668866"/>
                </a:cubicBezTo>
                <a:cubicBezTo>
                  <a:pt x="1746119" y="1668866"/>
                  <a:pt x="1742952" y="1667932"/>
                  <a:pt x="1740352" y="1666066"/>
                </a:cubicBezTo>
                <a:cubicBezTo>
                  <a:pt x="1737753" y="1664199"/>
                  <a:pt x="1736086" y="1661833"/>
                  <a:pt x="1735353" y="1658966"/>
                </a:cubicBezTo>
                <a:cubicBezTo>
                  <a:pt x="1734619" y="1656100"/>
                  <a:pt x="1734253" y="1646000"/>
                  <a:pt x="1734253" y="1628668"/>
                </a:cubicBezTo>
                <a:lnTo>
                  <a:pt x="1734253" y="1543073"/>
                </a:lnTo>
                <a:lnTo>
                  <a:pt x="1772651" y="1543073"/>
                </a:lnTo>
                <a:lnTo>
                  <a:pt x="1772651" y="1498276"/>
                </a:lnTo>
                <a:lnTo>
                  <a:pt x="1734253" y="1498276"/>
                </a:lnTo>
                <a:close/>
                <a:moveTo>
                  <a:pt x="1789356" y="1417481"/>
                </a:moveTo>
                <a:lnTo>
                  <a:pt x="1789356" y="1710663"/>
                </a:lnTo>
                <a:lnTo>
                  <a:pt x="1845553" y="1710663"/>
                </a:lnTo>
                <a:lnTo>
                  <a:pt x="1845553" y="1604270"/>
                </a:lnTo>
                <a:cubicBezTo>
                  <a:pt x="1845553" y="1586404"/>
                  <a:pt x="1847253" y="1572905"/>
                  <a:pt x="1850653" y="1563772"/>
                </a:cubicBezTo>
                <a:cubicBezTo>
                  <a:pt x="1854053" y="1554639"/>
                  <a:pt x="1859419" y="1547806"/>
                  <a:pt x="1866752" y="1543273"/>
                </a:cubicBezTo>
                <a:cubicBezTo>
                  <a:pt x="1874085" y="1538740"/>
                  <a:pt x="1882417" y="1536474"/>
                  <a:pt x="1891750" y="1536474"/>
                </a:cubicBezTo>
                <a:cubicBezTo>
                  <a:pt x="1899883" y="1536474"/>
                  <a:pt x="1906649" y="1538240"/>
                  <a:pt x="1912049" y="1541774"/>
                </a:cubicBezTo>
                <a:cubicBezTo>
                  <a:pt x="1917449" y="1545307"/>
                  <a:pt x="1921215" y="1550073"/>
                  <a:pt x="1923348" y="1556073"/>
                </a:cubicBezTo>
                <a:cubicBezTo>
                  <a:pt x="1925482" y="1562072"/>
                  <a:pt x="1926548" y="1576205"/>
                  <a:pt x="1926548" y="1598470"/>
                </a:cubicBezTo>
                <a:lnTo>
                  <a:pt x="1926548" y="1710663"/>
                </a:lnTo>
                <a:lnTo>
                  <a:pt x="1982745" y="1710663"/>
                </a:lnTo>
                <a:lnTo>
                  <a:pt x="1982745" y="1586071"/>
                </a:lnTo>
                <a:cubicBezTo>
                  <a:pt x="1982745" y="1567005"/>
                  <a:pt x="1981778" y="1552939"/>
                  <a:pt x="1979845" y="1543873"/>
                </a:cubicBezTo>
                <a:cubicBezTo>
                  <a:pt x="1977912" y="1534807"/>
                  <a:pt x="1974312" y="1526541"/>
                  <a:pt x="1969045" y="1519075"/>
                </a:cubicBezTo>
                <a:cubicBezTo>
                  <a:pt x="1963779" y="1511609"/>
                  <a:pt x="1955946" y="1505476"/>
                  <a:pt x="1945547" y="1500676"/>
                </a:cubicBezTo>
                <a:cubicBezTo>
                  <a:pt x="1935148" y="1495876"/>
                  <a:pt x="1923482" y="1493476"/>
                  <a:pt x="1910549" y="1493476"/>
                </a:cubicBezTo>
                <a:cubicBezTo>
                  <a:pt x="1885351" y="1493476"/>
                  <a:pt x="1863685" y="1504076"/>
                  <a:pt x="1845553" y="1525275"/>
                </a:cubicBezTo>
                <a:lnTo>
                  <a:pt x="1845553" y="1417481"/>
                </a:lnTo>
                <a:close/>
                <a:moveTo>
                  <a:pt x="251827" y="1412481"/>
                </a:moveTo>
                <a:cubicBezTo>
                  <a:pt x="236228" y="1412481"/>
                  <a:pt x="223329" y="1415248"/>
                  <a:pt x="213129" y="1420781"/>
                </a:cubicBezTo>
                <a:cubicBezTo>
                  <a:pt x="202930" y="1426314"/>
                  <a:pt x="195930" y="1433480"/>
                  <a:pt x="192131" y="1442280"/>
                </a:cubicBezTo>
                <a:cubicBezTo>
                  <a:pt x="188331" y="1451079"/>
                  <a:pt x="186431" y="1464412"/>
                  <a:pt x="186431" y="1482277"/>
                </a:cubicBezTo>
                <a:lnTo>
                  <a:pt x="186431" y="1498276"/>
                </a:lnTo>
                <a:lnTo>
                  <a:pt x="155233" y="1498276"/>
                </a:lnTo>
                <a:lnTo>
                  <a:pt x="155233" y="1542473"/>
                </a:lnTo>
                <a:lnTo>
                  <a:pt x="186431" y="1542473"/>
                </a:lnTo>
                <a:lnTo>
                  <a:pt x="186431" y="1710663"/>
                </a:lnTo>
                <a:lnTo>
                  <a:pt x="242628" y="1710663"/>
                </a:lnTo>
                <a:lnTo>
                  <a:pt x="242628" y="1542473"/>
                </a:lnTo>
                <a:lnTo>
                  <a:pt x="284625" y="1542473"/>
                </a:lnTo>
                <a:lnTo>
                  <a:pt x="284625" y="1498276"/>
                </a:lnTo>
                <a:lnTo>
                  <a:pt x="242628" y="1498276"/>
                </a:lnTo>
                <a:lnTo>
                  <a:pt x="242628" y="1483277"/>
                </a:lnTo>
                <a:cubicBezTo>
                  <a:pt x="242628" y="1472478"/>
                  <a:pt x="244394" y="1465178"/>
                  <a:pt x="247927" y="1461378"/>
                </a:cubicBezTo>
                <a:cubicBezTo>
                  <a:pt x="251460" y="1457579"/>
                  <a:pt x="257293" y="1455679"/>
                  <a:pt x="265426" y="1455679"/>
                </a:cubicBezTo>
                <a:cubicBezTo>
                  <a:pt x="273692" y="1455679"/>
                  <a:pt x="282292" y="1456745"/>
                  <a:pt x="291225" y="1458879"/>
                </a:cubicBezTo>
                <a:lnTo>
                  <a:pt x="298824" y="1419681"/>
                </a:lnTo>
                <a:cubicBezTo>
                  <a:pt x="283492" y="1414881"/>
                  <a:pt x="267826" y="1412481"/>
                  <a:pt x="251827" y="1412481"/>
                </a:cubicBezTo>
                <a:close/>
                <a:moveTo>
                  <a:pt x="1028900" y="1053499"/>
                </a:moveTo>
                <a:cubicBezTo>
                  <a:pt x="1043566" y="1053499"/>
                  <a:pt x="1055865" y="1059098"/>
                  <a:pt x="1065798" y="1070298"/>
                </a:cubicBezTo>
                <a:cubicBezTo>
                  <a:pt x="1075731" y="1081497"/>
                  <a:pt x="1080697" y="1097496"/>
                  <a:pt x="1080697" y="1118295"/>
                </a:cubicBezTo>
                <a:cubicBezTo>
                  <a:pt x="1080697" y="1139627"/>
                  <a:pt x="1075731" y="1155892"/>
                  <a:pt x="1065798" y="1167092"/>
                </a:cubicBezTo>
                <a:cubicBezTo>
                  <a:pt x="1055865" y="1178291"/>
                  <a:pt x="1043566" y="1183891"/>
                  <a:pt x="1028900" y="1183891"/>
                </a:cubicBezTo>
                <a:cubicBezTo>
                  <a:pt x="1014235" y="1183891"/>
                  <a:pt x="1001902" y="1178291"/>
                  <a:pt x="991903" y="1167092"/>
                </a:cubicBezTo>
                <a:cubicBezTo>
                  <a:pt x="981903" y="1155892"/>
                  <a:pt x="976904" y="1139760"/>
                  <a:pt x="976904" y="1118695"/>
                </a:cubicBezTo>
                <a:cubicBezTo>
                  <a:pt x="976904" y="1097629"/>
                  <a:pt x="981903" y="1081497"/>
                  <a:pt x="991903" y="1070298"/>
                </a:cubicBezTo>
                <a:cubicBezTo>
                  <a:pt x="1001902" y="1059098"/>
                  <a:pt x="1014235" y="1053499"/>
                  <a:pt x="1028900" y="1053499"/>
                </a:cubicBezTo>
                <a:close/>
                <a:moveTo>
                  <a:pt x="805500" y="1052099"/>
                </a:moveTo>
                <a:cubicBezTo>
                  <a:pt x="818699" y="1052099"/>
                  <a:pt x="829765" y="1057498"/>
                  <a:pt x="838698" y="1068298"/>
                </a:cubicBezTo>
                <a:cubicBezTo>
                  <a:pt x="847631" y="1079097"/>
                  <a:pt x="852097" y="1095629"/>
                  <a:pt x="852097" y="1117895"/>
                </a:cubicBezTo>
                <a:cubicBezTo>
                  <a:pt x="852097" y="1141760"/>
                  <a:pt x="847764" y="1158925"/>
                  <a:pt x="839098" y="1169392"/>
                </a:cubicBezTo>
                <a:cubicBezTo>
                  <a:pt x="830432" y="1179858"/>
                  <a:pt x="819566" y="1185091"/>
                  <a:pt x="806500" y="1185091"/>
                </a:cubicBezTo>
                <a:cubicBezTo>
                  <a:pt x="792901" y="1185091"/>
                  <a:pt x="781368" y="1179391"/>
                  <a:pt x="771902" y="1167992"/>
                </a:cubicBezTo>
                <a:cubicBezTo>
                  <a:pt x="762436" y="1156592"/>
                  <a:pt x="757703" y="1138960"/>
                  <a:pt x="757703" y="1115095"/>
                </a:cubicBezTo>
                <a:cubicBezTo>
                  <a:pt x="757703" y="1094296"/>
                  <a:pt x="762236" y="1078597"/>
                  <a:pt x="771302" y="1067998"/>
                </a:cubicBezTo>
                <a:cubicBezTo>
                  <a:pt x="780368" y="1057398"/>
                  <a:pt x="791768" y="1052099"/>
                  <a:pt x="805500" y="1052099"/>
                </a:cubicBezTo>
                <a:close/>
                <a:moveTo>
                  <a:pt x="576900" y="1052099"/>
                </a:moveTo>
                <a:cubicBezTo>
                  <a:pt x="590099" y="1052099"/>
                  <a:pt x="601165" y="1057498"/>
                  <a:pt x="610098" y="1068298"/>
                </a:cubicBezTo>
                <a:cubicBezTo>
                  <a:pt x="619031" y="1079097"/>
                  <a:pt x="623497" y="1095629"/>
                  <a:pt x="623497" y="1117895"/>
                </a:cubicBezTo>
                <a:cubicBezTo>
                  <a:pt x="623497" y="1141760"/>
                  <a:pt x="619164" y="1158925"/>
                  <a:pt x="610498" y="1169392"/>
                </a:cubicBezTo>
                <a:cubicBezTo>
                  <a:pt x="601832" y="1179858"/>
                  <a:pt x="590966" y="1185091"/>
                  <a:pt x="577900" y="1185091"/>
                </a:cubicBezTo>
                <a:cubicBezTo>
                  <a:pt x="564301" y="1185091"/>
                  <a:pt x="552768" y="1179391"/>
                  <a:pt x="543302" y="1167992"/>
                </a:cubicBezTo>
                <a:cubicBezTo>
                  <a:pt x="533836" y="1156592"/>
                  <a:pt x="529103" y="1138960"/>
                  <a:pt x="529103" y="1115095"/>
                </a:cubicBezTo>
                <a:cubicBezTo>
                  <a:pt x="529103" y="1094296"/>
                  <a:pt x="533636" y="1078597"/>
                  <a:pt x="542702" y="1067998"/>
                </a:cubicBezTo>
                <a:cubicBezTo>
                  <a:pt x="551768" y="1057398"/>
                  <a:pt x="563168" y="1052099"/>
                  <a:pt x="576900" y="1052099"/>
                </a:cubicBezTo>
                <a:close/>
                <a:moveTo>
                  <a:pt x="1875281" y="1012501"/>
                </a:moveTo>
                <a:lnTo>
                  <a:pt x="1875281" y="1224888"/>
                </a:lnTo>
                <a:lnTo>
                  <a:pt x="1931478" y="1224888"/>
                </a:lnTo>
                <a:lnTo>
                  <a:pt x="1931478" y="1012501"/>
                </a:lnTo>
                <a:close/>
                <a:moveTo>
                  <a:pt x="1416881" y="1012501"/>
                </a:moveTo>
                <a:lnTo>
                  <a:pt x="1416881" y="1146893"/>
                </a:lnTo>
                <a:cubicBezTo>
                  <a:pt x="1416881" y="1166892"/>
                  <a:pt x="1419415" y="1182557"/>
                  <a:pt x="1424481" y="1193890"/>
                </a:cubicBezTo>
                <a:cubicBezTo>
                  <a:pt x="1429547" y="1205223"/>
                  <a:pt x="1437747" y="1214022"/>
                  <a:pt x="1449079" y="1220288"/>
                </a:cubicBezTo>
                <a:cubicBezTo>
                  <a:pt x="1460412" y="1226555"/>
                  <a:pt x="1473211" y="1229688"/>
                  <a:pt x="1487477" y="1229688"/>
                </a:cubicBezTo>
                <a:cubicBezTo>
                  <a:pt x="1501476" y="1229688"/>
                  <a:pt x="1514775" y="1226421"/>
                  <a:pt x="1527375" y="1219888"/>
                </a:cubicBezTo>
                <a:cubicBezTo>
                  <a:pt x="1539974" y="1213356"/>
                  <a:pt x="1550140" y="1204423"/>
                  <a:pt x="1557873" y="1193090"/>
                </a:cubicBezTo>
                <a:lnTo>
                  <a:pt x="1557873" y="1224888"/>
                </a:lnTo>
                <a:lnTo>
                  <a:pt x="1610070" y="1224888"/>
                </a:lnTo>
                <a:lnTo>
                  <a:pt x="1610070" y="1012501"/>
                </a:lnTo>
                <a:lnTo>
                  <a:pt x="1553873" y="1012501"/>
                </a:lnTo>
                <a:lnTo>
                  <a:pt x="1553873" y="1102096"/>
                </a:lnTo>
                <a:cubicBezTo>
                  <a:pt x="1553873" y="1132494"/>
                  <a:pt x="1552473" y="1151593"/>
                  <a:pt x="1549673" y="1159392"/>
                </a:cubicBezTo>
                <a:cubicBezTo>
                  <a:pt x="1546874" y="1167192"/>
                  <a:pt x="1541674" y="1173725"/>
                  <a:pt x="1534074" y="1178991"/>
                </a:cubicBezTo>
                <a:cubicBezTo>
                  <a:pt x="1526475" y="1184257"/>
                  <a:pt x="1517875" y="1186891"/>
                  <a:pt x="1508276" y="1186891"/>
                </a:cubicBezTo>
                <a:cubicBezTo>
                  <a:pt x="1499876" y="1186891"/>
                  <a:pt x="1492943" y="1184924"/>
                  <a:pt x="1487477" y="1180991"/>
                </a:cubicBezTo>
                <a:cubicBezTo>
                  <a:pt x="1482011" y="1177058"/>
                  <a:pt x="1478244" y="1171725"/>
                  <a:pt x="1476178" y="1164992"/>
                </a:cubicBezTo>
                <a:cubicBezTo>
                  <a:pt x="1474111" y="1158259"/>
                  <a:pt x="1473078" y="1139960"/>
                  <a:pt x="1473078" y="1110095"/>
                </a:cubicBezTo>
                <a:lnTo>
                  <a:pt x="1473078" y="1012501"/>
                </a:lnTo>
                <a:close/>
                <a:moveTo>
                  <a:pt x="1768474" y="1007701"/>
                </a:moveTo>
                <a:cubicBezTo>
                  <a:pt x="1740342" y="1007701"/>
                  <a:pt x="1717010" y="1019701"/>
                  <a:pt x="1698478" y="1043699"/>
                </a:cubicBezTo>
                <a:lnTo>
                  <a:pt x="1698478" y="1012501"/>
                </a:lnTo>
                <a:lnTo>
                  <a:pt x="1646281" y="1012501"/>
                </a:lnTo>
                <a:lnTo>
                  <a:pt x="1646281" y="1224888"/>
                </a:lnTo>
                <a:lnTo>
                  <a:pt x="1702478" y="1224888"/>
                </a:lnTo>
                <a:lnTo>
                  <a:pt x="1702478" y="1128694"/>
                </a:lnTo>
                <a:cubicBezTo>
                  <a:pt x="1702478" y="1104962"/>
                  <a:pt x="1703911" y="1088696"/>
                  <a:pt x="1706778" y="1079897"/>
                </a:cubicBezTo>
                <a:cubicBezTo>
                  <a:pt x="1709644" y="1071098"/>
                  <a:pt x="1714944" y="1064031"/>
                  <a:pt x="1722677" y="1058698"/>
                </a:cubicBezTo>
                <a:cubicBezTo>
                  <a:pt x="1730410" y="1053365"/>
                  <a:pt x="1739143" y="1050699"/>
                  <a:pt x="1748875" y="1050699"/>
                </a:cubicBezTo>
                <a:cubicBezTo>
                  <a:pt x="1756475" y="1050699"/>
                  <a:pt x="1762974" y="1052565"/>
                  <a:pt x="1768374" y="1056298"/>
                </a:cubicBezTo>
                <a:cubicBezTo>
                  <a:pt x="1773774" y="1060032"/>
                  <a:pt x="1777673" y="1065265"/>
                  <a:pt x="1780073" y="1071998"/>
                </a:cubicBezTo>
                <a:cubicBezTo>
                  <a:pt x="1782473" y="1078730"/>
                  <a:pt x="1783673" y="1093563"/>
                  <a:pt x="1783673" y="1116495"/>
                </a:cubicBezTo>
                <a:lnTo>
                  <a:pt x="1783673" y="1224888"/>
                </a:lnTo>
                <a:lnTo>
                  <a:pt x="1839870" y="1224888"/>
                </a:lnTo>
                <a:lnTo>
                  <a:pt x="1839870" y="1092896"/>
                </a:lnTo>
                <a:cubicBezTo>
                  <a:pt x="1839870" y="1076497"/>
                  <a:pt x="1838836" y="1063898"/>
                  <a:pt x="1836770" y="1055099"/>
                </a:cubicBezTo>
                <a:cubicBezTo>
                  <a:pt x="1834703" y="1046299"/>
                  <a:pt x="1831037" y="1038433"/>
                  <a:pt x="1825770" y="1031500"/>
                </a:cubicBezTo>
                <a:cubicBezTo>
                  <a:pt x="1820504" y="1024567"/>
                  <a:pt x="1812738" y="1018867"/>
                  <a:pt x="1802472" y="1014401"/>
                </a:cubicBezTo>
                <a:cubicBezTo>
                  <a:pt x="1792206" y="1009935"/>
                  <a:pt x="1780873" y="1007701"/>
                  <a:pt x="1768474" y="1007701"/>
                </a:cubicBezTo>
                <a:close/>
                <a:moveTo>
                  <a:pt x="1028700" y="1007701"/>
                </a:moveTo>
                <a:cubicBezTo>
                  <a:pt x="1007902" y="1007701"/>
                  <a:pt x="989069" y="1012301"/>
                  <a:pt x="972204" y="1021501"/>
                </a:cubicBezTo>
                <a:cubicBezTo>
                  <a:pt x="955338" y="1030700"/>
                  <a:pt x="942306" y="1044033"/>
                  <a:pt x="933106" y="1061498"/>
                </a:cubicBezTo>
                <a:cubicBezTo>
                  <a:pt x="923907" y="1078964"/>
                  <a:pt x="919307" y="1097029"/>
                  <a:pt x="919307" y="1115695"/>
                </a:cubicBezTo>
                <a:cubicBezTo>
                  <a:pt x="919307" y="1140093"/>
                  <a:pt x="923907" y="1160792"/>
                  <a:pt x="933106" y="1177791"/>
                </a:cubicBezTo>
                <a:cubicBezTo>
                  <a:pt x="942306" y="1194790"/>
                  <a:pt x="955738" y="1207689"/>
                  <a:pt x="973404" y="1216489"/>
                </a:cubicBezTo>
                <a:cubicBezTo>
                  <a:pt x="991069" y="1225288"/>
                  <a:pt x="1009635" y="1229688"/>
                  <a:pt x="1029100" y="1229688"/>
                </a:cubicBezTo>
                <a:cubicBezTo>
                  <a:pt x="1060565" y="1229688"/>
                  <a:pt x="1086664" y="1219122"/>
                  <a:pt x="1107396" y="1197990"/>
                </a:cubicBezTo>
                <a:cubicBezTo>
                  <a:pt x="1128128" y="1176858"/>
                  <a:pt x="1138494" y="1150226"/>
                  <a:pt x="1138494" y="1118095"/>
                </a:cubicBezTo>
                <a:cubicBezTo>
                  <a:pt x="1138494" y="1086230"/>
                  <a:pt x="1128228" y="1059865"/>
                  <a:pt x="1107696" y="1039000"/>
                </a:cubicBezTo>
                <a:cubicBezTo>
                  <a:pt x="1087163" y="1018134"/>
                  <a:pt x="1060832" y="1007701"/>
                  <a:pt x="1028700" y="1007701"/>
                </a:cubicBezTo>
                <a:close/>
                <a:moveTo>
                  <a:pt x="820699" y="1007701"/>
                </a:moveTo>
                <a:cubicBezTo>
                  <a:pt x="806567" y="1007701"/>
                  <a:pt x="793701" y="1011035"/>
                  <a:pt x="782101" y="1017701"/>
                </a:cubicBezTo>
                <a:cubicBezTo>
                  <a:pt x="770502" y="1024367"/>
                  <a:pt x="761303" y="1033033"/>
                  <a:pt x="754503" y="1043699"/>
                </a:cubicBezTo>
                <a:lnTo>
                  <a:pt x="754503" y="1012501"/>
                </a:lnTo>
                <a:lnTo>
                  <a:pt x="702106" y="1012501"/>
                </a:lnTo>
                <a:lnTo>
                  <a:pt x="702106" y="1305683"/>
                </a:lnTo>
                <a:lnTo>
                  <a:pt x="758303" y="1305683"/>
                </a:lnTo>
                <a:lnTo>
                  <a:pt x="758303" y="1198690"/>
                </a:lnTo>
                <a:cubicBezTo>
                  <a:pt x="768836" y="1210022"/>
                  <a:pt x="778868" y="1218022"/>
                  <a:pt x="788401" y="1222688"/>
                </a:cubicBezTo>
                <a:cubicBezTo>
                  <a:pt x="797934" y="1227355"/>
                  <a:pt x="808567" y="1229688"/>
                  <a:pt x="820299" y="1229688"/>
                </a:cubicBezTo>
                <a:cubicBezTo>
                  <a:pt x="844964" y="1229688"/>
                  <a:pt x="865963" y="1219855"/>
                  <a:pt x="883295" y="1200190"/>
                </a:cubicBezTo>
                <a:cubicBezTo>
                  <a:pt x="900628" y="1180524"/>
                  <a:pt x="909294" y="1152959"/>
                  <a:pt x="909294" y="1117495"/>
                </a:cubicBezTo>
                <a:cubicBezTo>
                  <a:pt x="909294" y="1082963"/>
                  <a:pt x="900694" y="1056032"/>
                  <a:pt x="883495" y="1036700"/>
                </a:cubicBezTo>
                <a:cubicBezTo>
                  <a:pt x="866296" y="1017367"/>
                  <a:pt x="845364" y="1007701"/>
                  <a:pt x="820699" y="1007701"/>
                </a:cubicBezTo>
                <a:close/>
                <a:moveTo>
                  <a:pt x="592099" y="1007701"/>
                </a:moveTo>
                <a:cubicBezTo>
                  <a:pt x="577967" y="1007701"/>
                  <a:pt x="565101" y="1011035"/>
                  <a:pt x="553502" y="1017701"/>
                </a:cubicBezTo>
                <a:cubicBezTo>
                  <a:pt x="541902" y="1024367"/>
                  <a:pt x="532703" y="1033033"/>
                  <a:pt x="525903" y="1043699"/>
                </a:cubicBezTo>
                <a:lnTo>
                  <a:pt x="525903" y="1012501"/>
                </a:lnTo>
                <a:lnTo>
                  <a:pt x="473506" y="1012501"/>
                </a:lnTo>
                <a:lnTo>
                  <a:pt x="473506" y="1305683"/>
                </a:lnTo>
                <a:lnTo>
                  <a:pt x="529703" y="1305683"/>
                </a:lnTo>
                <a:lnTo>
                  <a:pt x="529703" y="1198690"/>
                </a:lnTo>
                <a:cubicBezTo>
                  <a:pt x="540236" y="1210022"/>
                  <a:pt x="550268" y="1218022"/>
                  <a:pt x="559801" y="1222688"/>
                </a:cubicBezTo>
                <a:cubicBezTo>
                  <a:pt x="569334" y="1227355"/>
                  <a:pt x="579967" y="1229688"/>
                  <a:pt x="591699" y="1229688"/>
                </a:cubicBezTo>
                <a:cubicBezTo>
                  <a:pt x="616364" y="1229688"/>
                  <a:pt x="637363" y="1219855"/>
                  <a:pt x="654695" y="1200190"/>
                </a:cubicBezTo>
                <a:cubicBezTo>
                  <a:pt x="672028" y="1180524"/>
                  <a:pt x="680694" y="1152959"/>
                  <a:pt x="680694" y="1117495"/>
                </a:cubicBezTo>
                <a:cubicBezTo>
                  <a:pt x="680694" y="1082963"/>
                  <a:pt x="672094" y="1056032"/>
                  <a:pt x="654895" y="1036700"/>
                </a:cubicBezTo>
                <a:cubicBezTo>
                  <a:pt x="637696" y="1017367"/>
                  <a:pt x="616764" y="1007701"/>
                  <a:pt x="592099" y="1007701"/>
                </a:cubicBezTo>
                <a:close/>
                <a:moveTo>
                  <a:pt x="310623" y="977303"/>
                </a:moveTo>
                <a:cubicBezTo>
                  <a:pt x="335022" y="977303"/>
                  <a:pt x="354587" y="985569"/>
                  <a:pt x="369320" y="1002102"/>
                </a:cubicBezTo>
                <a:cubicBezTo>
                  <a:pt x="384052" y="1018634"/>
                  <a:pt x="391419" y="1043699"/>
                  <a:pt x="391419" y="1077297"/>
                </a:cubicBezTo>
                <a:cubicBezTo>
                  <a:pt x="391419" y="1111295"/>
                  <a:pt x="383852" y="1136794"/>
                  <a:pt x="368720" y="1153793"/>
                </a:cubicBezTo>
                <a:cubicBezTo>
                  <a:pt x="353587" y="1170791"/>
                  <a:pt x="334222" y="1179291"/>
                  <a:pt x="310623" y="1179291"/>
                </a:cubicBezTo>
                <a:cubicBezTo>
                  <a:pt x="287025" y="1179291"/>
                  <a:pt x="267559" y="1170725"/>
                  <a:pt x="252227" y="1153593"/>
                </a:cubicBezTo>
                <a:cubicBezTo>
                  <a:pt x="236894" y="1136460"/>
                  <a:pt x="229228" y="1111295"/>
                  <a:pt x="229228" y="1078097"/>
                </a:cubicBezTo>
                <a:cubicBezTo>
                  <a:pt x="229228" y="1044366"/>
                  <a:pt x="236695" y="1019134"/>
                  <a:pt x="251627" y="1002402"/>
                </a:cubicBezTo>
                <a:cubicBezTo>
                  <a:pt x="266559" y="985669"/>
                  <a:pt x="286225" y="977303"/>
                  <a:pt x="310623" y="977303"/>
                </a:cubicBezTo>
                <a:close/>
                <a:moveTo>
                  <a:pt x="2029528" y="937506"/>
                </a:moveTo>
                <a:lnTo>
                  <a:pt x="1973131" y="970304"/>
                </a:lnTo>
                <a:lnTo>
                  <a:pt x="1973131" y="1012501"/>
                </a:lnTo>
                <a:lnTo>
                  <a:pt x="1947333" y="1012501"/>
                </a:lnTo>
                <a:lnTo>
                  <a:pt x="1947333" y="1057298"/>
                </a:lnTo>
                <a:lnTo>
                  <a:pt x="1973131" y="1057298"/>
                </a:lnTo>
                <a:lnTo>
                  <a:pt x="1973131" y="1149893"/>
                </a:lnTo>
                <a:cubicBezTo>
                  <a:pt x="1973131" y="1169758"/>
                  <a:pt x="1973731" y="1182957"/>
                  <a:pt x="1974931" y="1189490"/>
                </a:cubicBezTo>
                <a:cubicBezTo>
                  <a:pt x="1976398" y="1198690"/>
                  <a:pt x="1979031" y="1205989"/>
                  <a:pt x="1982831" y="1211389"/>
                </a:cubicBezTo>
                <a:cubicBezTo>
                  <a:pt x="1986630" y="1216789"/>
                  <a:pt x="1992597" y="1221188"/>
                  <a:pt x="2000730" y="1224588"/>
                </a:cubicBezTo>
                <a:cubicBezTo>
                  <a:pt x="2008862" y="1227988"/>
                  <a:pt x="2017995" y="1229688"/>
                  <a:pt x="2028128" y="1229688"/>
                </a:cubicBezTo>
                <a:cubicBezTo>
                  <a:pt x="2044660" y="1229688"/>
                  <a:pt x="2059459" y="1226888"/>
                  <a:pt x="2072525" y="1221288"/>
                </a:cubicBezTo>
                <a:lnTo>
                  <a:pt x="2067726" y="1177691"/>
                </a:lnTo>
                <a:cubicBezTo>
                  <a:pt x="2057859" y="1181291"/>
                  <a:pt x="2050327" y="1183091"/>
                  <a:pt x="2045127" y="1183091"/>
                </a:cubicBezTo>
                <a:cubicBezTo>
                  <a:pt x="2041394" y="1183091"/>
                  <a:pt x="2038227" y="1182157"/>
                  <a:pt x="2035627" y="1180291"/>
                </a:cubicBezTo>
                <a:cubicBezTo>
                  <a:pt x="2033028" y="1178424"/>
                  <a:pt x="2031361" y="1176058"/>
                  <a:pt x="2030628" y="1173191"/>
                </a:cubicBezTo>
                <a:cubicBezTo>
                  <a:pt x="2029895" y="1170325"/>
                  <a:pt x="2029528" y="1160225"/>
                  <a:pt x="2029528" y="1142893"/>
                </a:cubicBezTo>
                <a:lnTo>
                  <a:pt x="2029528" y="1057298"/>
                </a:lnTo>
                <a:lnTo>
                  <a:pt x="2067926" y="1057298"/>
                </a:lnTo>
                <a:lnTo>
                  <a:pt x="2067926" y="1038052"/>
                </a:lnTo>
                <a:lnTo>
                  <a:pt x="2139028" y="1225488"/>
                </a:lnTo>
                <a:cubicBezTo>
                  <a:pt x="2135695" y="1237354"/>
                  <a:pt x="2130895" y="1247120"/>
                  <a:pt x="2124629" y="1254786"/>
                </a:cubicBezTo>
                <a:cubicBezTo>
                  <a:pt x="2118363" y="1262453"/>
                  <a:pt x="2108697" y="1266286"/>
                  <a:pt x="2095631" y="1266286"/>
                </a:cubicBezTo>
                <a:cubicBezTo>
                  <a:pt x="2088565" y="1266286"/>
                  <a:pt x="2080632" y="1265419"/>
                  <a:pt x="2071832" y="1263686"/>
                </a:cubicBezTo>
                <a:lnTo>
                  <a:pt x="2076832" y="1307683"/>
                </a:lnTo>
                <a:cubicBezTo>
                  <a:pt x="2087231" y="1309950"/>
                  <a:pt x="2097831" y="1311083"/>
                  <a:pt x="2108630" y="1311083"/>
                </a:cubicBezTo>
                <a:cubicBezTo>
                  <a:pt x="2119296" y="1311083"/>
                  <a:pt x="2128862" y="1309950"/>
                  <a:pt x="2137328" y="1307683"/>
                </a:cubicBezTo>
                <a:cubicBezTo>
                  <a:pt x="2145794" y="1305417"/>
                  <a:pt x="2152927" y="1302250"/>
                  <a:pt x="2158727" y="1298184"/>
                </a:cubicBezTo>
                <a:cubicBezTo>
                  <a:pt x="2164527" y="1294117"/>
                  <a:pt x="2169659" y="1288818"/>
                  <a:pt x="2174126" y="1282285"/>
                </a:cubicBezTo>
                <a:cubicBezTo>
                  <a:pt x="2178592" y="1275752"/>
                  <a:pt x="2183292" y="1266286"/>
                  <a:pt x="2188225" y="1253886"/>
                </a:cubicBezTo>
                <a:lnTo>
                  <a:pt x="2201624" y="1216889"/>
                </a:lnTo>
                <a:lnTo>
                  <a:pt x="2276620" y="1012501"/>
                </a:lnTo>
                <a:lnTo>
                  <a:pt x="2218423" y="1012501"/>
                </a:lnTo>
                <a:lnTo>
                  <a:pt x="2168826" y="1163292"/>
                </a:lnTo>
                <a:lnTo>
                  <a:pt x="2118029" y="1012501"/>
                </a:lnTo>
                <a:lnTo>
                  <a:pt x="2067926" y="1012501"/>
                </a:lnTo>
                <a:lnTo>
                  <a:pt x="2058233" y="1012501"/>
                </a:lnTo>
                <a:lnTo>
                  <a:pt x="2029528" y="1012501"/>
                </a:lnTo>
                <a:close/>
                <a:moveTo>
                  <a:pt x="1362778" y="937506"/>
                </a:moveTo>
                <a:lnTo>
                  <a:pt x="1306381" y="970304"/>
                </a:lnTo>
                <a:lnTo>
                  <a:pt x="1306381" y="1012501"/>
                </a:lnTo>
                <a:lnTo>
                  <a:pt x="1282857" y="1012501"/>
                </a:lnTo>
                <a:lnTo>
                  <a:pt x="1277949" y="1010351"/>
                </a:lnTo>
                <a:cubicBezTo>
                  <a:pt x="1271783" y="1008585"/>
                  <a:pt x="1265500" y="1007701"/>
                  <a:pt x="1259100" y="1007701"/>
                </a:cubicBezTo>
                <a:cubicBezTo>
                  <a:pt x="1250034" y="1007701"/>
                  <a:pt x="1241935" y="1009968"/>
                  <a:pt x="1234802" y="1014501"/>
                </a:cubicBezTo>
                <a:cubicBezTo>
                  <a:pt x="1227669" y="1019034"/>
                  <a:pt x="1219636" y="1028433"/>
                  <a:pt x="1210703" y="1042699"/>
                </a:cubicBezTo>
                <a:lnTo>
                  <a:pt x="1210703" y="1012501"/>
                </a:lnTo>
                <a:lnTo>
                  <a:pt x="1158506" y="1012501"/>
                </a:lnTo>
                <a:lnTo>
                  <a:pt x="1158506" y="1224888"/>
                </a:lnTo>
                <a:lnTo>
                  <a:pt x="1214703" y="1224888"/>
                </a:lnTo>
                <a:lnTo>
                  <a:pt x="1214703" y="1159292"/>
                </a:lnTo>
                <a:cubicBezTo>
                  <a:pt x="1214703" y="1123161"/>
                  <a:pt x="1216270" y="1099429"/>
                  <a:pt x="1219403" y="1088097"/>
                </a:cubicBezTo>
                <a:cubicBezTo>
                  <a:pt x="1222536" y="1076764"/>
                  <a:pt x="1226836" y="1068931"/>
                  <a:pt x="1232302" y="1064598"/>
                </a:cubicBezTo>
                <a:cubicBezTo>
                  <a:pt x="1237768" y="1060265"/>
                  <a:pt x="1244434" y="1058098"/>
                  <a:pt x="1252301" y="1058098"/>
                </a:cubicBezTo>
                <a:cubicBezTo>
                  <a:pt x="1260434" y="1058098"/>
                  <a:pt x="1269233" y="1061165"/>
                  <a:pt x="1278699" y="1067298"/>
                </a:cubicBezTo>
                <a:lnTo>
                  <a:pt x="1282250" y="1057298"/>
                </a:lnTo>
                <a:lnTo>
                  <a:pt x="1306381" y="1057298"/>
                </a:lnTo>
                <a:lnTo>
                  <a:pt x="1306381" y="1149893"/>
                </a:lnTo>
                <a:cubicBezTo>
                  <a:pt x="1306381" y="1169758"/>
                  <a:pt x="1306981" y="1182957"/>
                  <a:pt x="1308181" y="1189490"/>
                </a:cubicBezTo>
                <a:cubicBezTo>
                  <a:pt x="1309648" y="1198690"/>
                  <a:pt x="1312281" y="1205989"/>
                  <a:pt x="1316081" y="1211389"/>
                </a:cubicBezTo>
                <a:cubicBezTo>
                  <a:pt x="1319880" y="1216789"/>
                  <a:pt x="1325847" y="1221188"/>
                  <a:pt x="1333979" y="1224588"/>
                </a:cubicBezTo>
                <a:cubicBezTo>
                  <a:pt x="1342112" y="1227988"/>
                  <a:pt x="1351245" y="1229688"/>
                  <a:pt x="1361378" y="1229688"/>
                </a:cubicBezTo>
                <a:cubicBezTo>
                  <a:pt x="1377910" y="1229688"/>
                  <a:pt x="1392709" y="1226888"/>
                  <a:pt x="1405775" y="1221288"/>
                </a:cubicBezTo>
                <a:lnTo>
                  <a:pt x="1400975" y="1177691"/>
                </a:lnTo>
                <a:cubicBezTo>
                  <a:pt x="1391109" y="1181291"/>
                  <a:pt x="1383576" y="1183091"/>
                  <a:pt x="1378377" y="1183091"/>
                </a:cubicBezTo>
                <a:cubicBezTo>
                  <a:pt x="1374644" y="1183091"/>
                  <a:pt x="1371477" y="1182157"/>
                  <a:pt x="1368877" y="1180291"/>
                </a:cubicBezTo>
                <a:cubicBezTo>
                  <a:pt x="1366278" y="1178424"/>
                  <a:pt x="1364611" y="1176058"/>
                  <a:pt x="1363878" y="1173191"/>
                </a:cubicBezTo>
                <a:cubicBezTo>
                  <a:pt x="1363144" y="1170325"/>
                  <a:pt x="1362778" y="1160225"/>
                  <a:pt x="1362778" y="1142893"/>
                </a:cubicBezTo>
                <a:lnTo>
                  <a:pt x="1362778" y="1057298"/>
                </a:lnTo>
                <a:lnTo>
                  <a:pt x="1401175" y="1057298"/>
                </a:lnTo>
                <a:lnTo>
                  <a:pt x="1401175" y="1012501"/>
                </a:lnTo>
                <a:lnTo>
                  <a:pt x="1362778" y="1012501"/>
                </a:lnTo>
                <a:close/>
                <a:moveTo>
                  <a:pt x="1875281" y="931706"/>
                </a:moveTo>
                <a:lnTo>
                  <a:pt x="1875281" y="983703"/>
                </a:lnTo>
                <a:lnTo>
                  <a:pt x="1931478" y="983703"/>
                </a:lnTo>
                <a:lnTo>
                  <a:pt x="1931478" y="931706"/>
                </a:lnTo>
                <a:close/>
                <a:moveTo>
                  <a:pt x="310023" y="926706"/>
                </a:moveTo>
                <a:cubicBezTo>
                  <a:pt x="286158" y="926706"/>
                  <a:pt x="265093" y="930573"/>
                  <a:pt x="246827" y="938306"/>
                </a:cubicBezTo>
                <a:cubicBezTo>
                  <a:pt x="233095" y="944039"/>
                  <a:pt x="220462" y="952838"/>
                  <a:pt x="208930" y="964704"/>
                </a:cubicBezTo>
                <a:cubicBezTo>
                  <a:pt x="197397" y="976570"/>
                  <a:pt x="188297" y="989969"/>
                  <a:pt x="181631" y="1004902"/>
                </a:cubicBezTo>
                <a:cubicBezTo>
                  <a:pt x="172699" y="1025167"/>
                  <a:pt x="168232" y="1050232"/>
                  <a:pt x="168232" y="1080097"/>
                </a:cubicBezTo>
                <a:cubicBezTo>
                  <a:pt x="168232" y="1126761"/>
                  <a:pt x="181098" y="1163392"/>
                  <a:pt x="206830" y="1189990"/>
                </a:cubicBezTo>
                <a:cubicBezTo>
                  <a:pt x="232561" y="1216589"/>
                  <a:pt x="267226" y="1229888"/>
                  <a:pt x="310823" y="1229888"/>
                </a:cubicBezTo>
                <a:cubicBezTo>
                  <a:pt x="353887" y="1229888"/>
                  <a:pt x="388285" y="1216522"/>
                  <a:pt x="414017" y="1189790"/>
                </a:cubicBezTo>
                <a:cubicBezTo>
                  <a:pt x="439749" y="1163059"/>
                  <a:pt x="452615" y="1126028"/>
                  <a:pt x="452615" y="1078697"/>
                </a:cubicBezTo>
                <a:cubicBezTo>
                  <a:pt x="452615" y="1030967"/>
                  <a:pt x="439649" y="993702"/>
                  <a:pt x="413717" y="966904"/>
                </a:cubicBezTo>
                <a:cubicBezTo>
                  <a:pt x="387785" y="940106"/>
                  <a:pt x="353221" y="926706"/>
                  <a:pt x="310023" y="926706"/>
                </a:cubicBezTo>
                <a:close/>
                <a:moveTo>
                  <a:pt x="457256" y="436406"/>
                </a:moveTo>
                <a:lnTo>
                  <a:pt x="457256" y="729588"/>
                </a:lnTo>
                <a:lnTo>
                  <a:pt x="516453" y="729588"/>
                </a:lnTo>
                <a:lnTo>
                  <a:pt x="516453" y="640994"/>
                </a:lnTo>
                <a:lnTo>
                  <a:pt x="564450" y="591997"/>
                </a:lnTo>
                <a:lnTo>
                  <a:pt x="645045" y="729588"/>
                </a:lnTo>
                <a:lnTo>
                  <a:pt x="721640" y="729588"/>
                </a:lnTo>
                <a:lnTo>
                  <a:pt x="605247" y="550599"/>
                </a:lnTo>
                <a:lnTo>
                  <a:pt x="715640" y="436406"/>
                </a:lnTo>
                <a:lnTo>
                  <a:pt x="636045" y="436406"/>
                </a:lnTo>
                <a:lnTo>
                  <a:pt x="516453" y="566598"/>
                </a:lnTo>
                <a:lnTo>
                  <a:pt x="516453" y="436406"/>
                </a:lnTo>
                <a:close/>
                <a:moveTo>
                  <a:pt x="179831" y="436406"/>
                </a:moveTo>
                <a:lnTo>
                  <a:pt x="179831" y="592796"/>
                </a:lnTo>
                <a:cubicBezTo>
                  <a:pt x="179831" y="625594"/>
                  <a:pt x="181764" y="650393"/>
                  <a:pt x="185631" y="667192"/>
                </a:cubicBezTo>
                <a:cubicBezTo>
                  <a:pt x="188297" y="678525"/>
                  <a:pt x="193831" y="689357"/>
                  <a:pt x="202230" y="699690"/>
                </a:cubicBezTo>
                <a:cubicBezTo>
                  <a:pt x="210629" y="710023"/>
                  <a:pt x="222062" y="718422"/>
                  <a:pt x="236528" y="724888"/>
                </a:cubicBezTo>
                <a:cubicBezTo>
                  <a:pt x="250994" y="731355"/>
                  <a:pt x="272226" y="734588"/>
                  <a:pt x="300224" y="734588"/>
                </a:cubicBezTo>
                <a:cubicBezTo>
                  <a:pt x="323423" y="734588"/>
                  <a:pt x="342221" y="731621"/>
                  <a:pt x="356621" y="725688"/>
                </a:cubicBezTo>
                <a:cubicBezTo>
                  <a:pt x="371020" y="719755"/>
                  <a:pt x="382519" y="711789"/>
                  <a:pt x="391118" y="701790"/>
                </a:cubicBezTo>
                <a:cubicBezTo>
                  <a:pt x="399718" y="691790"/>
                  <a:pt x="405617" y="679525"/>
                  <a:pt x="408817" y="664992"/>
                </a:cubicBezTo>
                <a:cubicBezTo>
                  <a:pt x="412017" y="650460"/>
                  <a:pt x="413617" y="625594"/>
                  <a:pt x="413617" y="590397"/>
                </a:cubicBezTo>
                <a:lnTo>
                  <a:pt x="413617" y="436406"/>
                </a:lnTo>
                <a:lnTo>
                  <a:pt x="354421" y="436406"/>
                </a:lnTo>
                <a:lnTo>
                  <a:pt x="354421" y="598596"/>
                </a:lnTo>
                <a:cubicBezTo>
                  <a:pt x="354421" y="621795"/>
                  <a:pt x="353554" y="638394"/>
                  <a:pt x="351821" y="648393"/>
                </a:cubicBezTo>
                <a:cubicBezTo>
                  <a:pt x="350088" y="658392"/>
                  <a:pt x="344955" y="666825"/>
                  <a:pt x="336422" y="673692"/>
                </a:cubicBezTo>
                <a:cubicBezTo>
                  <a:pt x="327889" y="680558"/>
                  <a:pt x="315223" y="683991"/>
                  <a:pt x="298424" y="683991"/>
                </a:cubicBezTo>
                <a:cubicBezTo>
                  <a:pt x="281892" y="683991"/>
                  <a:pt x="268859" y="680358"/>
                  <a:pt x="259326" y="673092"/>
                </a:cubicBezTo>
                <a:cubicBezTo>
                  <a:pt x="249794" y="665825"/>
                  <a:pt x="243761" y="656193"/>
                  <a:pt x="241228" y="644193"/>
                </a:cubicBezTo>
                <a:cubicBezTo>
                  <a:pt x="239761" y="636727"/>
                  <a:pt x="239028" y="620395"/>
                  <a:pt x="239028" y="595196"/>
                </a:cubicBezTo>
                <a:lnTo>
                  <a:pt x="239028" y="436406"/>
                </a:lnTo>
                <a:close/>
                <a:moveTo>
                  <a:pt x="0" y="0"/>
                </a:moveTo>
                <a:lnTo>
                  <a:pt x="2179585" y="0"/>
                </a:lnTo>
                <a:lnTo>
                  <a:pt x="2661313" y="1078173"/>
                </a:lnTo>
                <a:lnTo>
                  <a:pt x="2179585" y="2156346"/>
                </a:lnTo>
                <a:lnTo>
                  <a:pt x="0" y="2156346"/>
                </a:lnTo>
                <a:close/>
              </a:path>
            </a:pathLst>
          </a:custGeom>
          <a:solidFill>
            <a:srgbClr val="BE2B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D87413CD-60E0-4395-8D17-4916096B92B1}"/>
              </a:ext>
            </a:extLst>
          </p:cNvPr>
          <p:cNvSpPr/>
          <p:nvPr/>
        </p:nvSpPr>
        <p:spPr>
          <a:xfrm rot="16200000">
            <a:off x="-3341467" y="3314700"/>
            <a:ext cx="6883534" cy="228600"/>
          </a:xfrm>
          <a:prstGeom prst="rect">
            <a:avLst/>
          </a:prstGeom>
          <a:solidFill>
            <a:srgbClr val="BE2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41ED57AF-C2FF-491C-B3E9-76215AEBBAE7}"/>
              </a:ext>
            </a:extLst>
          </p:cNvPr>
          <p:cNvSpPr/>
          <p:nvPr/>
        </p:nvSpPr>
        <p:spPr>
          <a:xfrm>
            <a:off x="6108192" y="6629400"/>
            <a:ext cx="6094191" cy="228600"/>
          </a:xfrm>
          <a:prstGeom prst="rect">
            <a:avLst/>
          </a:prstGeom>
          <a:solidFill>
            <a:srgbClr val="BE2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5" name="Picture 2">
            <a:extLst>
              <a:ext uri="{FF2B5EF4-FFF2-40B4-BE49-F238E27FC236}">
                <a16:creationId xmlns:a16="http://schemas.microsoft.com/office/drawing/2014/main" id="{006C3AA7-61F9-455B-B588-F16C767615C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8505" y="112637"/>
            <a:ext cx="1478960" cy="4362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752D0C12-6FF0-454C-A009-96D2CE192323}"/>
              </a:ext>
            </a:extLst>
          </p:cNvPr>
          <p:cNvSpPr/>
          <p:nvPr/>
        </p:nvSpPr>
        <p:spPr>
          <a:xfrm>
            <a:off x="6362540" y="3174463"/>
            <a:ext cx="1412156" cy="89255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UK productivity stagnation since 2008</a:t>
            </a:r>
          </a:p>
        </p:txBody>
      </p:sp>
      <p:sp>
        <p:nvSpPr>
          <p:cNvPr id="30" name="Rectangle: Rounded Corners 29">
            <a:extLst>
              <a:ext uri="{FF2B5EF4-FFF2-40B4-BE49-F238E27FC236}">
                <a16:creationId xmlns:a16="http://schemas.microsoft.com/office/drawing/2014/main" id="{E0A4B8ED-2A6A-420C-AE41-C08E0B538B70}"/>
              </a:ext>
            </a:extLst>
          </p:cNvPr>
          <p:cNvSpPr/>
          <p:nvPr/>
        </p:nvSpPr>
        <p:spPr>
          <a:xfrm>
            <a:off x="6362540" y="4484479"/>
            <a:ext cx="1412156" cy="89255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AI could uplift UK economy by 22% of GDP</a:t>
            </a:r>
          </a:p>
        </p:txBody>
      </p:sp>
      <p:sp>
        <p:nvSpPr>
          <p:cNvPr id="31" name="Rectangle: Rounded Corners 30">
            <a:extLst>
              <a:ext uri="{FF2B5EF4-FFF2-40B4-BE49-F238E27FC236}">
                <a16:creationId xmlns:a16="http://schemas.microsoft.com/office/drawing/2014/main" id="{9D867A6D-449F-4D1D-93BC-E87C299B94B8}"/>
              </a:ext>
            </a:extLst>
          </p:cNvPr>
          <p:cNvSpPr/>
          <p:nvPr/>
        </p:nvSpPr>
        <p:spPr>
          <a:xfrm>
            <a:off x="9605580" y="4453450"/>
            <a:ext cx="1412156" cy="892553"/>
          </a:xfrm>
          <a:prstGeom prst="round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UK is a leading player in AI technology</a:t>
            </a:r>
          </a:p>
        </p:txBody>
      </p:sp>
      <p:sp>
        <p:nvSpPr>
          <p:cNvPr id="32" name="Rectangle: Rounded Corners 31">
            <a:extLst>
              <a:ext uri="{FF2B5EF4-FFF2-40B4-BE49-F238E27FC236}">
                <a16:creationId xmlns:a16="http://schemas.microsoft.com/office/drawing/2014/main" id="{87D16B62-7AA8-4172-BF06-FEE76E5781F8}"/>
              </a:ext>
            </a:extLst>
          </p:cNvPr>
          <p:cNvSpPr/>
          <p:nvPr/>
        </p:nvSpPr>
        <p:spPr>
          <a:xfrm>
            <a:off x="9605580" y="3174463"/>
            <a:ext cx="1412156" cy="892553"/>
          </a:xfrm>
          <a:prstGeom prst="round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Some industries are lagging behind in AI adoption</a:t>
            </a:r>
          </a:p>
        </p:txBody>
      </p:sp>
      <p:sp>
        <p:nvSpPr>
          <p:cNvPr id="33" name="Rectangle: Rounded Corners 32">
            <a:extLst>
              <a:ext uri="{FF2B5EF4-FFF2-40B4-BE49-F238E27FC236}">
                <a16:creationId xmlns:a16="http://schemas.microsoft.com/office/drawing/2014/main" id="{D45A4213-CF7A-42C5-91AD-1E066B8C1C3D}"/>
              </a:ext>
            </a:extLst>
          </p:cNvPr>
          <p:cNvSpPr/>
          <p:nvPr/>
        </p:nvSpPr>
        <p:spPr>
          <a:xfrm>
            <a:off x="7983158" y="3174463"/>
            <a:ext cx="1412156" cy="892553"/>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Skill gaps limiting adoption &amp; diffusion</a:t>
            </a:r>
          </a:p>
        </p:txBody>
      </p:sp>
      <p:sp>
        <p:nvSpPr>
          <p:cNvPr id="34" name="Rectangle: Rounded Corners 33">
            <a:extLst>
              <a:ext uri="{FF2B5EF4-FFF2-40B4-BE49-F238E27FC236}">
                <a16:creationId xmlns:a16="http://schemas.microsoft.com/office/drawing/2014/main" id="{AAEB610D-0350-4833-9DE6-26AC9DFAEB98}"/>
              </a:ext>
            </a:extLst>
          </p:cNvPr>
          <p:cNvSpPr/>
          <p:nvPr/>
        </p:nvSpPr>
        <p:spPr>
          <a:xfrm>
            <a:off x="7983158" y="4484480"/>
            <a:ext cx="1412156" cy="892553"/>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Strong AI ecosystem</a:t>
            </a:r>
          </a:p>
        </p:txBody>
      </p:sp>
      <p:pic>
        <p:nvPicPr>
          <p:cNvPr id="2050" name="Picture 2" descr="10,719 Exclamation Mark Logo Images, Stock Photos &amp; Vectors | Shutterstock">
            <a:extLst>
              <a:ext uri="{FF2B5EF4-FFF2-40B4-BE49-F238E27FC236}">
                <a16:creationId xmlns:a16="http://schemas.microsoft.com/office/drawing/2014/main" id="{B288B29A-0F0B-419A-8B88-D7A469881E36}"/>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7800" t="24576" r="12738" b="21804"/>
          <a:stretch/>
        </p:blipFill>
        <p:spPr bwMode="auto">
          <a:xfrm>
            <a:off x="7538460" y="3071071"/>
            <a:ext cx="339565" cy="24716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10,719 Exclamation Mark Logo Images, Stock Photos &amp; Vectors | Shutterstock">
            <a:extLst>
              <a:ext uri="{FF2B5EF4-FFF2-40B4-BE49-F238E27FC236}">
                <a16:creationId xmlns:a16="http://schemas.microsoft.com/office/drawing/2014/main" id="{3D31B7F1-35C7-4569-96F6-741B39EBB9DC}"/>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7800" t="24576" r="12738" b="21804"/>
          <a:stretch/>
        </p:blipFill>
        <p:spPr bwMode="auto">
          <a:xfrm>
            <a:off x="9142331" y="3076444"/>
            <a:ext cx="339565" cy="24716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10,719 Exclamation Mark Logo Images, Stock Photos &amp; Vectors | Shutterstock">
            <a:extLst>
              <a:ext uri="{FF2B5EF4-FFF2-40B4-BE49-F238E27FC236}">
                <a16:creationId xmlns:a16="http://schemas.microsoft.com/office/drawing/2014/main" id="{658E4C3B-2454-49B5-9454-D14B097390CC}"/>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7800" t="24576" r="12738" b="21804"/>
          <a:stretch/>
        </p:blipFill>
        <p:spPr bwMode="auto">
          <a:xfrm>
            <a:off x="10746202" y="3050878"/>
            <a:ext cx="339565" cy="24716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een ok icon - Free green check mark icons">
            <a:extLst>
              <a:ext uri="{FF2B5EF4-FFF2-40B4-BE49-F238E27FC236}">
                <a16:creationId xmlns:a16="http://schemas.microsoft.com/office/drawing/2014/main" id="{0EF8EDB4-A4C3-4FB8-8E8A-BA047DFEAB91}"/>
              </a:ext>
            </a:extLst>
          </p:cNvPr>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15246" y="4352214"/>
            <a:ext cx="202471" cy="20247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Green ok icon - Free green check mark icons">
            <a:extLst>
              <a:ext uri="{FF2B5EF4-FFF2-40B4-BE49-F238E27FC236}">
                <a16:creationId xmlns:a16="http://schemas.microsoft.com/office/drawing/2014/main" id="{470BE80C-8CE1-4E6E-88C0-53FA6AF00E61}"/>
              </a:ext>
            </a:extLst>
          </p:cNvPr>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9254572" y="4357131"/>
            <a:ext cx="202471" cy="20247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Green ok icon - Free green check mark icons">
            <a:extLst>
              <a:ext uri="{FF2B5EF4-FFF2-40B4-BE49-F238E27FC236}">
                <a16:creationId xmlns:a16="http://schemas.microsoft.com/office/drawing/2014/main" id="{591009F3-35AD-4498-A876-8BBD01E01622}"/>
              </a:ext>
            </a:extLst>
          </p:cNvPr>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0877769" y="4334575"/>
            <a:ext cx="202471" cy="2024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250BD05-15D9-4AD8-87B9-7FCF1C8C84F3}"/>
              </a:ext>
            </a:extLst>
          </p:cNvPr>
          <p:cNvSpPr/>
          <p:nvPr/>
        </p:nvSpPr>
        <p:spPr>
          <a:xfrm>
            <a:off x="214601" y="1264024"/>
            <a:ext cx="11987782" cy="13155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BD452A6F-E60D-4A34-8E53-8EB890DF9B19}"/>
              </a:ext>
            </a:extLst>
          </p:cNvPr>
          <p:cNvSpPr txBox="1"/>
          <p:nvPr/>
        </p:nvSpPr>
        <p:spPr>
          <a:xfrm>
            <a:off x="559562" y="1429646"/>
            <a:ext cx="3322156" cy="830997"/>
          </a:xfrm>
          <a:prstGeom prst="rect">
            <a:avLst/>
          </a:prstGeom>
          <a:noFill/>
        </p:spPr>
        <p:txBody>
          <a:bodyPr wrap="square">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$15.7tr</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Potential contribution to the global economy by 2030 from AI</a:t>
            </a:r>
          </a:p>
        </p:txBody>
      </p:sp>
      <p:pic>
        <p:nvPicPr>
          <p:cNvPr id="9" name="Graphic 8" descr="Earth globe: Americas with solid fill">
            <a:extLst>
              <a:ext uri="{FF2B5EF4-FFF2-40B4-BE49-F238E27FC236}">
                <a16:creationId xmlns:a16="http://schemas.microsoft.com/office/drawing/2014/main" id="{EBFB8354-4EB2-407E-9B11-68F11336926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85767" y="831278"/>
            <a:ext cx="914400" cy="914400"/>
          </a:xfrm>
          <a:prstGeom prst="rect">
            <a:avLst/>
          </a:prstGeom>
        </p:spPr>
      </p:pic>
      <p:pic>
        <p:nvPicPr>
          <p:cNvPr id="26" name="Graphic 25" descr="Earth globe: Americas with solid fill">
            <a:extLst>
              <a:ext uri="{FF2B5EF4-FFF2-40B4-BE49-F238E27FC236}">
                <a16:creationId xmlns:a16="http://schemas.microsoft.com/office/drawing/2014/main" id="{198F0039-4693-40CD-A51A-97CC20EDF2C9}"/>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t="47326"/>
          <a:stretch/>
        </p:blipFill>
        <p:spPr>
          <a:xfrm>
            <a:off x="11085767" y="1264024"/>
            <a:ext cx="914400" cy="481654"/>
          </a:xfrm>
          <a:prstGeom prst="rect">
            <a:avLst/>
          </a:prstGeom>
        </p:spPr>
      </p:pic>
      <p:pic>
        <p:nvPicPr>
          <p:cNvPr id="1026" name="Picture 2" descr="United Kingdom and Ireland Icon - Free PNG &amp; SVG 22643 - Noun Project">
            <a:extLst>
              <a:ext uri="{FF2B5EF4-FFF2-40B4-BE49-F238E27FC236}">
                <a16:creationId xmlns:a16="http://schemas.microsoft.com/office/drawing/2014/main" id="{3FAFA726-BD72-4E89-9BC5-92D2A407A3BC}"/>
              </a:ext>
            </a:extLst>
          </p:cNvPr>
          <p:cNvPicPr>
            <a:picLocks noChangeAspect="1" noChangeArrowheads="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65785" y="3078648"/>
            <a:ext cx="2267355" cy="226735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17A4FADC-0261-4E99-903A-6EAB3CAFC7F0}"/>
              </a:ext>
            </a:extLst>
          </p:cNvPr>
          <p:cNvSpPr txBox="1"/>
          <p:nvPr/>
        </p:nvSpPr>
        <p:spPr>
          <a:xfrm>
            <a:off x="4189256" y="1437157"/>
            <a:ext cx="4043672" cy="830997"/>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+26%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Up to 26% boost in GDP for local economies from AI by 2030</a:t>
            </a:r>
          </a:p>
        </p:txBody>
      </p:sp>
      <p:sp>
        <p:nvSpPr>
          <p:cNvPr id="35" name="TextBox 34">
            <a:extLst>
              <a:ext uri="{FF2B5EF4-FFF2-40B4-BE49-F238E27FC236}">
                <a16:creationId xmlns:a16="http://schemas.microsoft.com/office/drawing/2014/main" id="{BFE00BEB-E62F-4173-AC75-C7D8E1FF1E0A}"/>
              </a:ext>
            </a:extLst>
          </p:cNvPr>
          <p:cNvSpPr txBox="1"/>
          <p:nvPr/>
        </p:nvSpPr>
        <p:spPr>
          <a:xfrm>
            <a:off x="7781892" y="1447561"/>
            <a:ext cx="3759326" cy="830997"/>
          </a:xfrm>
          <a:prstGeom prst="rect">
            <a:avLst/>
          </a:prstGeom>
          <a:noFill/>
        </p:spPr>
        <p:txBody>
          <a:bodyPr wrap="square">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~300</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AI use cases identified and rated are captured in our AI Impact Index</a:t>
            </a:r>
          </a:p>
        </p:txBody>
      </p:sp>
    </p:spTree>
    <p:extLst>
      <p:ext uri="{BB962C8B-B14F-4D97-AF65-F5344CB8AC3E}">
        <p14:creationId xmlns:p14="http://schemas.microsoft.com/office/powerpoint/2010/main" val="217942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E8292368-803F-46B0-9F89-93010FD6BD29}"/>
              </a:ext>
            </a:extLst>
          </p:cNvPr>
          <p:cNvSpPr/>
          <p:nvPr/>
        </p:nvSpPr>
        <p:spPr>
          <a:xfrm>
            <a:off x="898758" y="2809706"/>
            <a:ext cx="2661313" cy="2156346"/>
          </a:xfrm>
          <a:prstGeom prst="homePlate">
            <a:avLst>
              <a:gd name="adj" fmla="val 22340"/>
            </a:avLst>
          </a:prstGeom>
          <a:solidFill>
            <a:srgbClr val="BE2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67B54F19-1212-9345-95FF-9D2815FD6E96}"/>
              </a:ext>
            </a:extLst>
          </p:cNvPr>
          <p:cNvSpPr txBox="1"/>
          <p:nvPr/>
        </p:nvSpPr>
        <p:spPr>
          <a:xfrm>
            <a:off x="1030817" y="3589818"/>
            <a:ext cx="2424899" cy="584775"/>
          </a:xfrm>
          <a:prstGeom prst="rect">
            <a:avLst/>
          </a:prstGeom>
          <a:noFill/>
        </p:spPr>
        <p:txBody>
          <a:bodyPr wrap="square" rtlCol="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51"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BridgeAI</a:t>
            </a:r>
          </a:p>
        </p:txBody>
      </p:sp>
      <p:sp>
        <p:nvSpPr>
          <p:cNvPr id="8" name="Rectangle 7">
            <a:extLst>
              <a:ext uri="{FF2B5EF4-FFF2-40B4-BE49-F238E27FC236}">
                <a16:creationId xmlns:a16="http://schemas.microsoft.com/office/drawing/2014/main" id="{D87413CD-60E0-4395-8D17-4916096B92B1}"/>
              </a:ext>
            </a:extLst>
          </p:cNvPr>
          <p:cNvSpPr/>
          <p:nvPr/>
        </p:nvSpPr>
        <p:spPr>
          <a:xfrm rot="16200000">
            <a:off x="-3341467" y="3314700"/>
            <a:ext cx="6883534" cy="228600"/>
          </a:xfrm>
          <a:prstGeom prst="rect">
            <a:avLst/>
          </a:prstGeom>
          <a:solidFill>
            <a:srgbClr val="BE2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41ED57AF-C2FF-491C-B3E9-76215AEBBAE7}"/>
              </a:ext>
            </a:extLst>
          </p:cNvPr>
          <p:cNvSpPr/>
          <p:nvPr/>
        </p:nvSpPr>
        <p:spPr>
          <a:xfrm>
            <a:off x="6108192" y="6629400"/>
            <a:ext cx="6094191" cy="228600"/>
          </a:xfrm>
          <a:prstGeom prst="rect">
            <a:avLst/>
          </a:prstGeom>
          <a:solidFill>
            <a:srgbClr val="BE2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Arrow: Right 11">
            <a:extLst>
              <a:ext uri="{FF2B5EF4-FFF2-40B4-BE49-F238E27FC236}">
                <a16:creationId xmlns:a16="http://schemas.microsoft.com/office/drawing/2014/main" id="{3F6F51CF-ED21-4B0B-9EC3-F3AD5880967C}"/>
              </a:ext>
            </a:extLst>
          </p:cNvPr>
          <p:cNvSpPr/>
          <p:nvPr/>
        </p:nvSpPr>
        <p:spPr>
          <a:xfrm>
            <a:off x="3787309" y="3752460"/>
            <a:ext cx="552893" cy="270837"/>
          </a:xfrm>
          <a:prstGeom prst="rightArrow">
            <a:avLst/>
          </a:prstGeom>
          <a:solidFill>
            <a:srgbClr val="BE2BBB"/>
          </a:solidFill>
          <a:ln>
            <a:solidFill>
              <a:srgbClr val="BE2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19332CE7-FD08-47C7-8458-F99E84F3F951}"/>
              </a:ext>
            </a:extLst>
          </p:cNvPr>
          <p:cNvSpPr/>
          <p:nvPr/>
        </p:nvSpPr>
        <p:spPr>
          <a:xfrm>
            <a:off x="388505" y="758157"/>
            <a:ext cx="6886323" cy="1446550"/>
          </a:xfrm>
          <a:prstGeom prst="rect">
            <a:avLst/>
          </a:prstGeom>
        </p:spPr>
        <p:txBody>
          <a:bodyPr wrap="square">
            <a:spAutoFit/>
          </a:bodyPr>
          <a:lstStyle/>
          <a:p>
            <a:pPr marR="0" lvl="0" algn="l" defTabSz="914400" rtl="0" eaLnBrk="1" fontAlgn="base" latinLnBrk="0" hangingPunct="1">
              <a:lnSpc>
                <a:spcPct val="100000"/>
              </a:lnSpc>
              <a:spcBef>
                <a:spcPts val="0"/>
              </a:spcBef>
              <a:spcAft>
                <a:spcPts val="0"/>
              </a:spcAft>
              <a:buClr>
                <a:srgbClr val="BE2BBB"/>
              </a:buClr>
              <a:buSzTx/>
              <a:tabLst/>
              <a:defRPr/>
            </a:pPr>
            <a:r>
              <a:rPr kumimoji="0" lang="en-GB" sz="3200" b="1" i="0" u="none" strike="noStrike" kern="1200" cap="none" spc="0" normalizeH="0" baseline="0" noProof="0">
                <a:ln>
                  <a:noFill/>
                </a:ln>
                <a:solidFill>
                  <a:srgbClr val="2E2C61"/>
                </a:solidFill>
                <a:effectLst/>
                <a:uLnTx/>
                <a:uFillTx/>
                <a:latin typeface="Arial" panose="020B0604020202020204" pitchFamily="34" charset="0"/>
                <a:ea typeface="+mn-ea"/>
                <a:cs typeface="Arial" panose="020B0604020202020204" pitchFamily="34" charset="0"/>
              </a:rPr>
              <a:t>National AI Adoption &amp; Diffusion programme</a:t>
            </a:r>
          </a:p>
          <a:p>
            <a:pPr marL="457189" marR="0" lvl="0" indent="-457189" algn="l" defTabSz="914400" rtl="0" eaLnBrk="1" fontAlgn="base" latinLnBrk="0" hangingPunct="1">
              <a:lnSpc>
                <a:spcPct val="100000"/>
              </a:lnSpc>
              <a:spcBef>
                <a:spcPts val="0"/>
              </a:spcBef>
              <a:spcAft>
                <a:spcPts val="0"/>
              </a:spcAft>
              <a:buClr>
                <a:srgbClr val="BE2BBB"/>
              </a:buClr>
              <a:buSzTx/>
              <a:buFont typeface="Wingdings" panose="05000000000000000000" pitchFamily="2" charset="2"/>
              <a:buChar char="§"/>
              <a:tabLst/>
              <a:defRPr/>
            </a:pPr>
            <a:endParaRPr kumimoji="0" lang="en-GB" sz="2400" b="0" i="0" u="none" strike="noStrike" kern="1200" cap="none" spc="0" normalizeH="0" baseline="0" noProof="0">
              <a:ln>
                <a:noFill/>
              </a:ln>
              <a:solidFill>
                <a:srgbClr val="2E2C61"/>
              </a:solidFill>
              <a:effectLst/>
              <a:uLnTx/>
              <a:uFillTx/>
              <a:latin typeface="Arial" panose="020B0604020202020204" pitchFamily="34" charset="0"/>
              <a:ea typeface="+mn-ea"/>
              <a:cs typeface="Arial" panose="020B0604020202020204" pitchFamily="34" charset="0"/>
            </a:endParaRPr>
          </a:p>
        </p:txBody>
      </p:sp>
      <p:pic>
        <p:nvPicPr>
          <p:cNvPr id="25" name="Picture 2">
            <a:extLst>
              <a:ext uri="{FF2B5EF4-FFF2-40B4-BE49-F238E27FC236}">
                <a16:creationId xmlns:a16="http://schemas.microsoft.com/office/drawing/2014/main" id="{006C3AA7-61F9-455B-B588-F16C767615C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8505" y="112637"/>
            <a:ext cx="1478960" cy="436293"/>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FF469461-0B78-4D74-9F1C-DED96D08F13E}"/>
              </a:ext>
            </a:extLst>
          </p:cNvPr>
          <p:cNvSpPr txBox="1"/>
          <p:nvPr/>
        </p:nvSpPr>
        <p:spPr>
          <a:xfrm>
            <a:off x="4886885" y="1916455"/>
            <a:ext cx="238794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BE2BBB"/>
                </a:solidFill>
                <a:effectLst/>
                <a:uLnTx/>
                <a:uFillTx/>
                <a:latin typeface="Arial" panose="020B0604020202020204" pitchFamily="34" charset="0"/>
                <a:ea typeface="+mn-ea"/>
                <a:cs typeface="Arial" panose="020B0604020202020204" pitchFamily="34" charset="0"/>
              </a:rPr>
              <a:t>Adoption barriers</a:t>
            </a:r>
            <a:endParaRPr kumimoji="0" lang="en-GB" sz="1800" b="1" i="0" u="none" strike="noStrike" kern="1200" cap="none" spc="0" normalizeH="0" baseline="0" noProof="0">
              <a:ln>
                <a:noFill/>
              </a:ln>
              <a:solidFill>
                <a:srgbClr val="BE2BBB"/>
              </a:solidFill>
              <a:effectLst/>
              <a:uLnTx/>
              <a:uFillTx/>
              <a:latin typeface="Arial" panose="020B0604020202020204"/>
              <a:ea typeface="+mn-ea"/>
              <a:cs typeface="+mn-cs"/>
            </a:endParaRPr>
          </a:p>
        </p:txBody>
      </p:sp>
      <p:graphicFrame>
        <p:nvGraphicFramePr>
          <p:cNvPr id="9" name="Diagram 8">
            <a:extLst>
              <a:ext uri="{FF2B5EF4-FFF2-40B4-BE49-F238E27FC236}">
                <a16:creationId xmlns:a16="http://schemas.microsoft.com/office/drawing/2014/main" id="{291F7DD2-B2DC-4346-A8E3-03D5DCFEFBDE}"/>
              </a:ext>
            </a:extLst>
          </p:cNvPr>
          <p:cNvGraphicFramePr/>
          <p:nvPr>
            <p:extLst>
              <p:ext uri="{D42A27DB-BD31-4B8C-83A1-F6EECF244321}">
                <p14:modId xmlns:p14="http://schemas.microsoft.com/office/powerpoint/2010/main" val="1769366609"/>
              </p:ext>
            </p:extLst>
          </p:nvPr>
        </p:nvGraphicFramePr>
        <p:xfrm>
          <a:off x="4375958" y="2170395"/>
          <a:ext cx="3284289" cy="34349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Box 29">
            <a:extLst>
              <a:ext uri="{FF2B5EF4-FFF2-40B4-BE49-F238E27FC236}">
                <a16:creationId xmlns:a16="http://schemas.microsoft.com/office/drawing/2014/main" id="{0156E1E5-4834-4D1F-BA18-268160F0F6D3}"/>
              </a:ext>
            </a:extLst>
          </p:cNvPr>
          <p:cNvSpPr txBox="1"/>
          <p:nvPr/>
        </p:nvSpPr>
        <p:spPr>
          <a:xfrm>
            <a:off x="8476134" y="1907490"/>
            <a:ext cx="312129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BE2BBB"/>
                </a:solidFill>
                <a:effectLst/>
                <a:uLnTx/>
                <a:uFillTx/>
                <a:latin typeface="Arial" panose="020B0604020202020204" pitchFamily="34" charset="0"/>
                <a:ea typeface="+mn-ea"/>
                <a:cs typeface="Arial" panose="020B0604020202020204" pitchFamily="34" charset="0"/>
              </a:rPr>
              <a:t>Programme interventions</a:t>
            </a:r>
            <a:endParaRPr kumimoji="0" lang="en-GB" sz="1800" b="1" i="0" u="none" strike="noStrike" kern="1200" cap="none" spc="0" normalizeH="0" baseline="0" noProof="0">
              <a:ln>
                <a:noFill/>
              </a:ln>
              <a:solidFill>
                <a:srgbClr val="BE2BBB"/>
              </a:solidFill>
              <a:effectLst/>
              <a:uLnTx/>
              <a:uFillTx/>
              <a:latin typeface="Arial" panose="020B0604020202020204"/>
              <a:ea typeface="+mn-ea"/>
              <a:cs typeface="+mn-cs"/>
            </a:endParaRPr>
          </a:p>
        </p:txBody>
      </p:sp>
      <p:graphicFrame>
        <p:nvGraphicFramePr>
          <p:cNvPr id="31" name="Diagram 30">
            <a:extLst>
              <a:ext uri="{FF2B5EF4-FFF2-40B4-BE49-F238E27FC236}">
                <a16:creationId xmlns:a16="http://schemas.microsoft.com/office/drawing/2014/main" id="{E81881F4-2FBA-4405-BDE8-D92C145A63B9}"/>
              </a:ext>
            </a:extLst>
          </p:cNvPr>
          <p:cNvGraphicFramePr/>
          <p:nvPr>
            <p:extLst>
              <p:ext uri="{D42A27DB-BD31-4B8C-83A1-F6EECF244321}">
                <p14:modId xmlns:p14="http://schemas.microsoft.com/office/powerpoint/2010/main" val="3010665650"/>
              </p:ext>
            </p:extLst>
          </p:nvPr>
        </p:nvGraphicFramePr>
        <p:xfrm>
          <a:off x="8300873" y="2101121"/>
          <a:ext cx="3284289" cy="34349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4" name="Arrow: Right 33">
            <a:extLst>
              <a:ext uri="{FF2B5EF4-FFF2-40B4-BE49-F238E27FC236}">
                <a16:creationId xmlns:a16="http://schemas.microsoft.com/office/drawing/2014/main" id="{3747E7A0-4948-4F5A-ADC6-A410DD28249C}"/>
              </a:ext>
            </a:extLst>
          </p:cNvPr>
          <p:cNvSpPr/>
          <p:nvPr/>
        </p:nvSpPr>
        <p:spPr>
          <a:xfrm>
            <a:off x="7692431" y="3746786"/>
            <a:ext cx="552893" cy="270837"/>
          </a:xfrm>
          <a:prstGeom prst="rightArrow">
            <a:avLst/>
          </a:prstGeom>
          <a:solidFill>
            <a:srgbClr val="BE2BBB"/>
          </a:solidFill>
          <a:ln>
            <a:solidFill>
              <a:srgbClr val="BE2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8498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3BA6BC2A-2162-4446-8784-388DB6A06453}"/>
              </a:ext>
            </a:extLst>
          </p:cNvPr>
          <p:cNvSpPr/>
          <p:nvPr/>
        </p:nvSpPr>
        <p:spPr>
          <a:xfrm>
            <a:off x="497691" y="3114430"/>
            <a:ext cx="2661313" cy="2156346"/>
          </a:xfrm>
          <a:custGeom>
            <a:avLst/>
            <a:gdLst/>
            <a:ahLst/>
            <a:cxnLst/>
            <a:rect l="l" t="t" r="r" b="b"/>
            <a:pathLst>
              <a:path w="2661313" h="2156346">
                <a:moveTo>
                  <a:pt x="388775" y="1094239"/>
                </a:moveTo>
                <a:lnTo>
                  <a:pt x="436572" y="1094239"/>
                </a:lnTo>
                <a:cubicBezTo>
                  <a:pt x="463503" y="1094239"/>
                  <a:pt x="481002" y="1095639"/>
                  <a:pt x="489069" y="1098439"/>
                </a:cubicBezTo>
                <a:cubicBezTo>
                  <a:pt x="497135" y="1101239"/>
                  <a:pt x="503301" y="1105705"/>
                  <a:pt x="507567" y="1111838"/>
                </a:cubicBezTo>
                <a:cubicBezTo>
                  <a:pt x="511834" y="1117971"/>
                  <a:pt x="513967" y="1125437"/>
                  <a:pt x="513967" y="1134236"/>
                </a:cubicBezTo>
                <a:cubicBezTo>
                  <a:pt x="513967" y="1144636"/>
                  <a:pt x="511201" y="1152935"/>
                  <a:pt x="505667" y="1159135"/>
                </a:cubicBezTo>
                <a:cubicBezTo>
                  <a:pt x="500135" y="1165335"/>
                  <a:pt x="492968" y="1169234"/>
                  <a:pt x="484169" y="1170834"/>
                </a:cubicBezTo>
                <a:cubicBezTo>
                  <a:pt x="478436" y="1172034"/>
                  <a:pt x="464903" y="1172634"/>
                  <a:pt x="443571" y="1172634"/>
                </a:cubicBezTo>
                <a:lnTo>
                  <a:pt x="388775" y="1172634"/>
                </a:lnTo>
                <a:close/>
                <a:moveTo>
                  <a:pt x="1384923" y="1047842"/>
                </a:moveTo>
                <a:cubicBezTo>
                  <a:pt x="1396389" y="1047842"/>
                  <a:pt x="1406122" y="1052075"/>
                  <a:pt x="1414121" y="1060541"/>
                </a:cubicBezTo>
                <a:cubicBezTo>
                  <a:pt x="1422121" y="1069007"/>
                  <a:pt x="1426321" y="1081373"/>
                  <a:pt x="1426721" y="1097639"/>
                </a:cubicBezTo>
                <a:lnTo>
                  <a:pt x="1342726" y="1097639"/>
                </a:lnTo>
                <a:cubicBezTo>
                  <a:pt x="1342592" y="1082306"/>
                  <a:pt x="1346525" y="1070174"/>
                  <a:pt x="1354525" y="1061241"/>
                </a:cubicBezTo>
                <a:cubicBezTo>
                  <a:pt x="1362524" y="1052308"/>
                  <a:pt x="1372657" y="1047842"/>
                  <a:pt x="1384923" y="1047842"/>
                </a:cubicBezTo>
                <a:close/>
                <a:moveTo>
                  <a:pt x="1163323" y="1047842"/>
                </a:moveTo>
                <a:cubicBezTo>
                  <a:pt x="1177189" y="1047842"/>
                  <a:pt x="1188655" y="1053175"/>
                  <a:pt x="1197721" y="1063841"/>
                </a:cubicBezTo>
                <a:cubicBezTo>
                  <a:pt x="1206787" y="1074507"/>
                  <a:pt x="1211320" y="1090839"/>
                  <a:pt x="1211320" y="1112838"/>
                </a:cubicBezTo>
                <a:cubicBezTo>
                  <a:pt x="1211320" y="1133903"/>
                  <a:pt x="1206587" y="1149802"/>
                  <a:pt x="1197121" y="1160535"/>
                </a:cubicBezTo>
                <a:cubicBezTo>
                  <a:pt x="1187655" y="1171268"/>
                  <a:pt x="1176055" y="1176634"/>
                  <a:pt x="1162323" y="1176634"/>
                </a:cubicBezTo>
                <a:cubicBezTo>
                  <a:pt x="1149524" y="1176634"/>
                  <a:pt x="1138758" y="1171401"/>
                  <a:pt x="1130025" y="1160935"/>
                </a:cubicBezTo>
                <a:cubicBezTo>
                  <a:pt x="1121292" y="1150469"/>
                  <a:pt x="1116926" y="1133970"/>
                  <a:pt x="1116926" y="1111438"/>
                </a:cubicBezTo>
                <a:cubicBezTo>
                  <a:pt x="1116926" y="1089973"/>
                  <a:pt x="1121292" y="1074007"/>
                  <a:pt x="1130025" y="1063541"/>
                </a:cubicBezTo>
                <a:cubicBezTo>
                  <a:pt x="1138758" y="1053075"/>
                  <a:pt x="1149857" y="1047842"/>
                  <a:pt x="1163323" y="1047842"/>
                </a:cubicBezTo>
                <a:close/>
                <a:moveTo>
                  <a:pt x="935123" y="1047842"/>
                </a:moveTo>
                <a:cubicBezTo>
                  <a:pt x="948855" y="1047842"/>
                  <a:pt x="960121" y="1053208"/>
                  <a:pt x="968921" y="1063941"/>
                </a:cubicBezTo>
                <a:cubicBezTo>
                  <a:pt x="977720" y="1074673"/>
                  <a:pt x="982120" y="1092239"/>
                  <a:pt x="982120" y="1116638"/>
                </a:cubicBezTo>
                <a:cubicBezTo>
                  <a:pt x="982120" y="1138503"/>
                  <a:pt x="977587" y="1154935"/>
                  <a:pt x="968521" y="1165935"/>
                </a:cubicBezTo>
                <a:cubicBezTo>
                  <a:pt x="959455" y="1176934"/>
                  <a:pt x="948455" y="1182434"/>
                  <a:pt x="935523" y="1182434"/>
                </a:cubicBezTo>
                <a:cubicBezTo>
                  <a:pt x="919257" y="1182434"/>
                  <a:pt x="906591" y="1175101"/>
                  <a:pt x="897525" y="1160435"/>
                </a:cubicBezTo>
                <a:cubicBezTo>
                  <a:pt x="891259" y="1150302"/>
                  <a:pt x="888126" y="1133903"/>
                  <a:pt x="888126" y="1111238"/>
                </a:cubicBezTo>
                <a:cubicBezTo>
                  <a:pt x="888126" y="1090173"/>
                  <a:pt x="892625" y="1074340"/>
                  <a:pt x="901625" y="1063741"/>
                </a:cubicBezTo>
                <a:cubicBezTo>
                  <a:pt x="910624" y="1053141"/>
                  <a:pt x="921790" y="1047842"/>
                  <a:pt x="935123" y="1047842"/>
                </a:cubicBezTo>
                <a:close/>
                <a:moveTo>
                  <a:pt x="748078" y="1009644"/>
                </a:moveTo>
                <a:lnTo>
                  <a:pt x="748078" y="1222031"/>
                </a:lnTo>
                <a:lnTo>
                  <a:pt x="804275" y="1222031"/>
                </a:lnTo>
                <a:lnTo>
                  <a:pt x="804275" y="1009644"/>
                </a:lnTo>
                <a:close/>
                <a:moveTo>
                  <a:pt x="1381523" y="1004844"/>
                </a:moveTo>
                <a:cubicBezTo>
                  <a:pt x="1353392" y="1004844"/>
                  <a:pt x="1330126" y="1014810"/>
                  <a:pt x="1311728" y="1034743"/>
                </a:cubicBezTo>
                <a:cubicBezTo>
                  <a:pt x="1293329" y="1054675"/>
                  <a:pt x="1284129" y="1082240"/>
                  <a:pt x="1284129" y="1117438"/>
                </a:cubicBezTo>
                <a:cubicBezTo>
                  <a:pt x="1284129" y="1146902"/>
                  <a:pt x="1291129" y="1171301"/>
                  <a:pt x="1305128" y="1190633"/>
                </a:cubicBezTo>
                <a:cubicBezTo>
                  <a:pt x="1322860" y="1214765"/>
                  <a:pt x="1350192" y="1226831"/>
                  <a:pt x="1387123" y="1226831"/>
                </a:cubicBezTo>
                <a:cubicBezTo>
                  <a:pt x="1410455" y="1226831"/>
                  <a:pt x="1429887" y="1221465"/>
                  <a:pt x="1445419" y="1210732"/>
                </a:cubicBezTo>
                <a:cubicBezTo>
                  <a:pt x="1460952" y="1199999"/>
                  <a:pt x="1472318" y="1184367"/>
                  <a:pt x="1479517" y="1163835"/>
                </a:cubicBezTo>
                <a:lnTo>
                  <a:pt x="1423521" y="1154435"/>
                </a:lnTo>
                <a:cubicBezTo>
                  <a:pt x="1420454" y="1165101"/>
                  <a:pt x="1415921" y="1172834"/>
                  <a:pt x="1409922" y="1177634"/>
                </a:cubicBezTo>
                <a:cubicBezTo>
                  <a:pt x="1403922" y="1182434"/>
                  <a:pt x="1396522" y="1184833"/>
                  <a:pt x="1387723" y="1184833"/>
                </a:cubicBezTo>
                <a:cubicBezTo>
                  <a:pt x="1374790" y="1184833"/>
                  <a:pt x="1363991" y="1180200"/>
                  <a:pt x="1355325" y="1170934"/>
                </a:cubicBezTo>
                <a:cubicBezTo>
                  <a:pt x="1346659" y="1161668"/>
                  <a:pt x="1342126" y="1148702"/>
                  <a:pt x="1341726" y="1132037"/>
                </a:cubicBezTo>
                <a:lnTo>
                  <a:pt x="1482517" y="1132037"/>
                </a:lnTo>
                <a:cubicBezTo>
                  <a:pt x="1483317" y="1088973"/>
                  <a:pt x="1474584" y="1057008"/>
                  <a:pt x="1456319" y="1036142"/>
                </a:cubicBezTo>
                <a:cubicBezTo>
                  <a:pt x="1438053" y="1015277"/>
                  <a:pt x="1413121" y="1004844"/>
                  <a:pt x="1381523" y="1004844"/>
                </a:cubicBezTo>
                <a:close/>
                <a:moveTo>
                  <a:pt x="1148924" y="1004844"/>
                </a:moveTo>
                <a:cubicBezTo>
                  <a:pt x="1123458" y="1004844"/>
                  <a:pt x="1102160" y="1014244"/>
                  <a:pt x="1085027" y="1033043"/>
                </a:cubicBezTo>
                <a:cubicBezTo>
                  <a:pt x="1067895" y="1051842"/>
                  <a:pt x="1059329" y="1079040"/>
                  <a:pt x="1059329" y="1114638"/>
                </a:cubicBezTo>
                <a:cubicBezTo>
                  <a:pt x="1059329" y="1143036"/>
                  <a:pt x="1065862" y="1166768"/>
                  <a:pt x="1078928" y="1185833"/>
                </a:cubicBezTo>
                <a:cubicBezTo>
                  <a:pt x="1095593" y="1209965"/>
                  <a:pt x="1118192" y="1222031"/>
                  <a:pt x="1146724" y="1222031"/>
                </a:cubicBezTo>
                <a:cubicBezTo>
                  <a:pt x="1172322" y="1222031"/>
                  <a:pt x="1193521" y="1210565"/>
                  <a:pt x="1210320" y="1187633"/>
                </a:cubicBezTo>
                <a:lnTo>
                  <a:pt x="1210320" y="1218631"/>
                </a:lnTo>
                <a:cubicBezTo>
                  <a:pt x="1210320" y="1231164"/>
                  <a:pt x="1209453" y="1239763"/>
                  <a:pt x="1207720" y="1244430"/>
                </a:cubicBezTo>
                <a:cubicBezTo>
                  <a:pt x="1205187" y="1250963"/>
                  <a:pt x="1201454" y="1255696"/>
                  <a:pt x="1196521" y="1258629"/>
                </a:cubicBezTo>
                <a:cubicBezTo>
                  <a:pt x="1189188" y="1263029"/>
                  <a:pt x="1178188" y="1265228"/>
                  <a:pt x="1163523" y="1265228"/>
                </a:cubicBezTo>
                <a:cubicBezTo>
                  <a:pt x="1152057" y="1265228"/>
                  <a:pt x="1143657" y="1263229"/>
                  <a:pt x="1138324" y="1259229"/>
                </a:cubicBezTo>
                <a:cubicBezTo>
                  <a:pt x="1134458" y="1256429"/>
                  <a:pt x="1131991" y="1251296"/>
                  <a:pt x="1130925" y="1243830"/>
                </a:cubicBezTo>
                <a:lnTo>
                  <a:pt x="1066729" y="1236030"/>
                </a:lnTo>
                <a:cubicBezTo>
                  <a:pt x="1066595" y="1238697"/>
                  <a:pt x="1066529" y="1240963"/>
                  <a:pt x="1066529" y="1242830"/>
                </a:cubicBezTo>
                <a:cubicBezTo>
                  <a:pt x="1066529" y="1261762"/>
                  <a:pt x="1074061" y="1277394"/>
                  <a:pt x="1089127" y="1289727"/>
                </a:cubicBezTo>
                <a:cubicBezTo>
                  <a:pt x="1104193" y="1302060"/>
                  <a:pt x="1129725" y="1308226"/>
                  <a:pt x="1165723" y="1308226"/>
                </a:cubicBezTo>
                <a:cubicBezTo>
                  <a:pt x="1184788" y="1308226"/>
                  <a:pt x="1200554" y="1306226"/>
                  <a:pt x="1213020" y="1302226"/>
                </a:cubicBezTo>
                <a:cubicBezTo>
                  <a:pt x="1225486" y="1298226"/>
                  <a:pt x="1235452" y="1292693"/>
                  <a:pt x="1242918" y="1285627"/>
                </a:cubicBezTo>
                <a:cubicBezTo>
                  <a:pt x="1250384" y="1278561"/>
                  <a:pt x="1256184" y="1268828"/>
                  <a:pt x="1260317" y="1256429"/>
                </a:cubicBezTo>
                <a:cubicBezTo>
                  <a:pt x="1264450" y="1244030"/>
                  <a:pt x="1266516" y="1225298"/>
                  <a:pt x="1266516" y="1200232"/>
                </a:cubicBezTo>
                <a:lnTo>
                  <a:pt x="1266516" y="1009644"/>
                </a:lnTo>
                <a:lnTo>
                  <a:pt x="1213920" y="1009644"/>
                </a:lnTo>
                <a:lnTo>
                  <a:pt x="1213920" y="1039442"/>
                </a:lnTo>
                <a:cubicBezTo>
                  <a:pt x="1196854" y="1016377"/>
                  <a:pt x="1175189" y="1004844"/>
                  <a:pt x="1148924" y="1004844"/>
                </a:cubicBezTo>
                <a:close/>
                <a:moveTo>
                  <a:pt x="703397" y="1004844"/>
                </a:moveTo>
                <a:cubicBezTo>
                  <a:pt x="694331" y="1004844"/>
                  <a:pt x="686232" y="1007111"/>
                  <a:pt x="679099" y="1011644"/>
                </a:cubicBezTo>
                <a:cubicBezTo>
                  <a:pt x="671966" y="1016177"/>
                  <a:pt x="663933" y="1025576"/>
                  <a:pt x="655000" y="1039842"/>
                </a:cubicBezTo>
                <a:lnTo>
                  <a:pt x="655000" y="1009644"/>
                </a:lnTo>
                <a:lnTo>
                  <a:pt x="602803" y="1009644"/>
                </a:lnTo>
                <a:lnTo>
                  <a:pt x="602803" y="1222031"/>
                </a:lnTo>
                <a:lnTo>
                  <a:pt x="659000" y="1222031"/>
                </a:lnTo>
                <a:lnTo>
                  <a:pt x="659000" y="1156435"/>
                </a:lnTo>
                <a:cubicBezTo>
                  <a:pt x="659000" y="1120304"/>
                  <a:pt x="660567" y="1096572"/>
                  <a:pt x="663700" y="1085240"/>
                </a:cubicBezTo>
                <a:cubicBezTo>
                  <a:pt x="666833" y="1073907"/>
                  <a:pt x="671133" y="1066074"/>
                  <a:pt x="676599" y="1061741"/>
                </a:cubicBezTo>
                <a:cubicBezTo>
                  <a:pt x="682065" y="1057408"/>
                  <a:pt x="688732" y="1055241"/>
                  <a:pt x="696598" y="1055241"/>
                </a:cubicBezTo>
                <a:cubicBezTo>
                  <a:pt x="704731" y="1055241"/>
                  <a:pt x="713530" y="1058308"/>
                  <a:pt x="722996" y="1064441"/>
                </a:cubicBezTo>
                <a:lnTo>
                  <a:pt x="740395" y="1015444"/>
                </a:lnTo>
                <a:cubicBezTo>
                  <a:pt x="728529" y="1008377"/>
                  <a:pt x="716196" y="1004844"/>
                  <a:pt x="703397" y="1004844"/>
                </a:cubicBezTo>
                <a:close/>
                <a:moveTo>
                  <a:pt x="1625471" y="997245"/>
                </a:moveTo>
                <a:lnTo>
                  <a:pt x="1665869" y="1106038"/>
                </a:lnTo>
                <a:lnTo>
                  <a:pt x="1585874" y="1106038"/>
                </a:lnTo>
                <a:close/>
                <a:moveTo>
                  <a:pt x="388775" y="977646"/>
                </a:moveTo>
                <a:lnTo>
                  <a:pt x="422773" y="977646"/>
                </a:lnTo>
                <a:cubicBezTo>
                  <a:pt x="450638" y="977646"/>
                  <a:pt x="467503" y="977979"/>
                  <a:pt x="473369" y="978646"/>
                </a:cubicBezTo>
                <a:cubicBezTo>
                  <a:pt x="483236" y="979846"/>
                  <a:pt x="490668" y="983279"/>
                  <a:pt x="495668" y="988945"/>
                </a:cubicBezTo>
                <a:cubicBezTo>
                  <a:pt x="500668" y="994612"/>
                  <a:pt x="503168" y="1001978"/>
                  <a:pt x="503168" y="1011044"/>
                </a:cubicBezTo>
                <a:cubicBezTo>
                  <a:pt x="503168" y="1020510"/>
                  <a:pt x="500268" y="1028143"/>
                  <a:pt x="494468" y="1033943"/>
                </a:cubicBezTo>
                <a:cubicBezTo>
                  <a:pt x="488669" y="1039742"/>
                  <a:pt x="480702" y="1043242"/>
                  <a:pt x="470570" y="1044442"/>
                </a:cubicBezTo>
                <a:cubicBezTo>
                  <a:pt x="464970" y="1045109"/>
                  <a:pt x="450638" y="1045442"/>
                  <a:pt x="427572" y="1045442"/>
                </a:cubicBezTo>
                <a:lnTo>
                  <a:pt x="388775" y="1045442"/>
                </a:lnTo>
                <a:close/>
                <a:moveTo>
                  <a:pt x="1784904" y="928849"/>
                </a:moveTo>
                <a:lnTo>
                  <a:pt x="1784904" y="1222031"/>
                </a:lnTo>
                <a:lnTo>
                  <a:pt x="1844100" y="1222031"/>
                </a:lnTo>
                <a:lnTo>
                  <a:pt x="1844100" y="928849"/>
                </a:lnTo>
                <a:close/>
                <a:moveTo>
                  <a:pt x="1594873" y="928849"/>
                </a:moveTo>
                <a:lnTo>
                  <a:pt x="1480680" y="1222031"/>
                </a:lnTo>
                <a:lnTo>
                  <a:pt x="1543476" y="1222031"/>
                </a:lnTo>
                <a:lnTo>
                  <a:pt x="1567675" y="1155435"/>
                </a:lnTo>
                <a:lnTo>
                  <a:pt x="1684868" y="1155435"/>
                </a:lnTo>
                <a:lnTo>
                  <a:pt x="1710466" y="1222031"/>
                </a:lnTo>
                <a:lnTo>
                  <a:pt x="1774862" y="1222031"/>
                </a:lnTo>
                <a:lnTo>
                  <a:pt x="1657469" y="928849"/>
                </a:lnTo>
                <a:close/>
                <a:moveTo>
                  <a:pt x="981920" y="928849"/>
                </a:moveTo>
                <a:lnTo>
                  <a:pt x="981920" y="1034443"/>
                </a:lnTo>
                <a:cubicBezTo>
                  <a:pt x="964588" y="1014710"/>
                  <a:pt x="944055" y="1004844"/>
                  <a:pt x="920324" y="1004844"/>
                </a:cubicBezTo>
                <a:cubicBezTo>
                  <a:pt x="894459" y="1004844"/>
                  <a:pt x="873060" y="1014210"/>
                  <a:pt x="856128" y="1032943"/>
                </a:cubicBezTo>
                <a:cubicBezTo>
                  <a:pt x="839195" y="1051675"/>
                  <a:pt x="830729" y="1079040"/>
                  <a:pt x="830729" y="1115038"/>
                </a:cubicBezTo>
                <a:cubicBezTo>
                  <a:pt x="830729" y="1150236"/>
                  <a:pt x="839429" y="1177667"/>
                  <a:pt x="856828" y="1197333"/>
                </a:cubicBezTo>
                <a:cubicBezTo>
                  <a:pt x="874226" y="1216998"/>
                  <a:pt x="895125" y="1226831"/>
                  <a:pt x="919524" y="1226831"/>
                </a:cubicBezTo>
                <a:cubicBezTo>
                  <a:pt x="931523" y="1226831"/>
                  <a:pt x="943422" y="1223864"/>
                  <a:pt x="955221" y="1217931"/>
                </a:cubicBezTo>
                <a:cubicBezTo>
                  <a:pt x="967021" y="1211998"/>
                  <a:pt x="977253" y="1202966"/>
                  <a:pt x="985920" y="1190833"/>
                </a:cubicBezTo>
                <a:lnTo>
                  <a:pt x="985920" y="1222031"/>
                </a:lnTo>
                <a:lnTo>
                  <a:pt x="1038116" y="1222031"/>
                </a:lnTo>
                <a:lnTo>
                  <a:pt x="1038116" y="928849"/>
                </a:lnTo>
                <a:close/>
                <a:moveTo>
                  <a:pt x="748078" y="928849"/>
                </a:moveTo>
                <a:lnTo>
                  <a:pt x="748078" y="980846"/>
                </a:lnTo>
                <a:lnTo>
                  <a:pt x="804275" y="980846"/>
                </a:lnTo>
                <a:lnTo>
                  <a:pt x="804275" y="928849"/>
                </a:lnTo>
                <a:close/>
                <a:moveTo>
                  <a:pt x="329578" y="928849"/>
                </a:moveTo>
                <a:lnTo>
                  <a:pt x="329578" y="1222031"/>
                </a:lnTo>
                <a:lnTo>
                  <a:pt x="429372" y="1222031"/>
                </a:lnTo>
                <a:cubicBezTo>
                  <a:pt x="467103" y="1221765"/>
                  <a:pt x="490902" y="1221098"/>
                  <a:pt x="500768" y="1220031"/>
                </a:cubicBezTo>
                <a:cubicBezTo>
                  <a:pt x="516500" y="1218298"/>
                  <a:pt x="529733" y="1213665"/>
                  <a:pt x="540465" y="1206132"/>
                </a:cubicBezTo>
                <a:cubicBezTo>
                  <a:pt x="551198" y="1198599"/>
                  <a:pt x="559664" y="1188533"/>
                  <a:pt x="565864" y="1175934"/>
                </a:cubicBezTo>
                <a:cubicBezTo>
                  <a:pt x="572063" y="1163335"/>
                  <a:pt x="575163" y="1150369"/>
                  <a:pt x="575163" y="1137036"/>
                </a:cubicBezTo>
                <a:cubicBezTo>
                  <a:pt x="575163" y="1120104"/>
                  <a:pt x="570364" y="1105372"/>
                  <a:pt x="560764" y="1092839"/>
                </a:cubicBezTo>
                <a:cubicBezTo>
                  <a:pt x="551165" y="1080306"/>
                  <a:pt x="537432" y="1071440"/>
                  <a:pt x="519567" y="1066241"/>
                </a:cubicBezTo>
                <a:cubicBezTo>
                  <a:pt x="532233" y="1060508"/>
                  <a:pt x="542265" y="1051908"/>
                  <a:pt x="549665" y="1040442"/>
                </a:cubicBezTo>
                <a:cubicBezTo>
                  <a:pt x="557064" y="1028976"/>
                  <a:pt x="560764" y="1016377"/>
                  <a:pt x="560764" y="1002645"/>
                </a:cubicBezTo>
                <a:cubicBezTo>
                  <a:pt x="560764" y="989979"/>
                  <a:pt x="557764" y="978546"/>
                  <a:pt x="551765" y="968347"/>
                </a:cubicBezTo>
                <a:cubicBezTo>
                  <a:pt x="545765" y="958147"/>
                  <a:pt x="538266" y="949981"/>
                  <a:pt x="529266" y="943848"/>
                </a:cubicBezTo>
                <a:cubicBezTo>
                  <a:pt x="520267" y="937715"/>
                  <a:pt x="510067" y="933682"/>
                  <a:pt x="498668" y="931749"/>
                </a:cubicBezTo>
                <a:cubicBezTo>
                  <a:pt x="487269" y="929816"/>
                  <a:pt x="469970" y="928849"/>
                  <a:pt x="446771" y="928849"/>
                </a:cubicBezTo>
                <a:close/>
                <a:moveTo>
                  <a:pt x="0" y="0"/>
                </a:moveTo>
                <a:lnTo>
                  <a:pt x="2179585" y="0"/>
                </a:lnTo>
                <a:lnTo>
                  <a:pt x="2661313" y="1078173"/>
                </a:lnTo>
                <a:lnTo>
                  <a:pt x="2179585" y="2156346"/>
                </a:lnTo>
                <a:lnTo>
                  <a:pt x="0" y="2156346"/>
                </a:lnTo>
                <a:close/>
              </a:path>
            </a:pathLst>
          </a:custGeom>
          <a:solidFill>
            <a:srgbClr val="BE2B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D87413CD-60E0-4395-8D17-4916096B92B1}"/>
              </a:ext>
            </a:extLst>
          </p:cNvPr>
          <p:cNvSpPr/>
          <p:nvPr/>
        </p:nvSpPr>
        <p:spPr>
          <a:xfrm rot="16200000">
            <a:off x="-3341467" y="3314700"/>
            <a:ext cx="6883534" cy="228600"/>
          </a:xfrm>
          <a:prstGeom prst="rect">
            <a:avLst/>
          </a:prstGeom>
          <a:solidFill>
            <a:srgbClr val="BE2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41ED57AF-C2FF-491C-B3E9-76215AEBBAE7}"/>
              </a:ext>
            </a:extLst>
          </p:cNvPr>
          <p:cNvSpPr/>
          <p:nvPr/>
        </p:nvSpPr>
        <p:spPr>
          <a:xfrm>
            <a:off x="6108192" y="6629400"/>
            <a:ext cx="6094191" cy="228600"/>
          </a:xfrm>
          <a:prstGeom prst="rect">
            <a:avLst/>
          </a:prstGeom>
          <a:solidFill>
            <a:srgbClr val="BE2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5" name="Picture 2">
            <a:extLst>
              <a:ext uri="{FF2B5EF4-FFF2-40B4-BE49-F238E27FC236}">
                <a16:creationId xmlns:a16="http://schemas.microsoft.com/office/drawing/2014/main" id="{006C3AA7-61F9-455B-B588-F16C767615C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8505" y="112637"/>
            <a:ext cx="1478960" cy="4362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lan Turing Institute - Wikipedia">
            <a:extLst>
              <a:ext uri="{FF2B5EF4-FFF2-40B4-BE49-F238E27FC236}">
                <a16:creationId xmlns:a16="http://schemas.microsoft.com/office/drawing/2014/main" id="{18D68A3B-D602-43A6-972D-9FCFD0574A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5877" y="2173733"/>
            <a:ext cx="1821719" cy="7687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rtree Centre - STFC | etp4hpc">
            <a:extLst>
              <a:ext uri="{FF2B5EF4-FFF2-40B4-BE49-F238E27FC236}">
                <a16:creationId xmlns:a16="http://schemas.microsoft.com/office/drawing/2014/main" id="{15343DD5-78CA-49F4-BBD3-3DFA4B05AF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5749" y="2147684"/>
            <a:ext cx="2372743" cy="10189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igital Catapult - The UK authority on advanced digital technology | Digital  Catapult">
            <a:extLst>
              <a:ext uri="{FF2B5EF4-FFF2-40B4-BE49-F238E27FC236}">
                <a16:creationId xmlns:a16="http://schemas.microsoft.com/office/drawing/2014/main" id="{AD6F4D59-2C61-43FB-A5FC-BF55C11030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98326" y="2034475"/>
            <a:ext cx="907960" cy="9079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bout KTP - Knowledge Transfer Partnerships">
            <a:extLst>
              <a:ext uri="{FF2B5EF4-FFF2-40B4-BE49-F238E27FC236}">
                <a16:creationId xmlns:a16="http://schemas.microsoft.com/office/drawing/2014/main" id="{1A0E8511-C625-4A08-832E-720044FDF1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8574" y="4692641"/>
            <a:ext cx="2125169" cy="60070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8AC86EB0-E965-45E5-A367-87C59DB627B2}"/>
              </a:ext>
            </a:extLst>
          </p:cNvPr>
          <p:cNvSpPr txBox="1"/>
          <p:nvPr/>
        </p:nvSpPr>
        <p:spPr>
          <a:xfrm>
            <a:off x="9097982" y="3198007"/>
            <a:ext cx="2820003" cy="769441"/>
          </a:xfrm>
          <a:prstGeom prst="rect">
            <a:avLst/>
          </a:prstGeom>
          <a:noFill/>
        </p:spPr>
        <p:txBody>
          <a:bodyPr wrap="non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a:ln>
                  <a:noFill/>
                </a:ln>
                <a:solidFill>
                  <a:srgbClr val="8C1539"/>
                </a:solidFill>
                <a:effectLst/>
                <a:uLnTx/>
                <a:uFillTx/>
                <a:latin typeface="Arial" panose="020B0604020202020204"/>
                <a:ea typeface="+mn-ea"/>
                <a:cs typeface="+mn-cs"/>
              </a:rPr>
              <a:t>Strategic ecosystem engagement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a:ln>
                  <a:noFill/>
                </a:ln>
                <a:solidFill>
                  <a:srgbClr val="8C1539"/>
                </a:solidFill>
                <a:effectLst/>
                <a:uLnTx/>
                <a:uFillTx/>
                <a:latin typeface="Arial" panose="020B0604020202020204"/>
                <a:ea typeface="+mn-ea"/>
                <a:cs typeface="+mn-cs"/>
              </a:rPr>
              <a:t>Industry toolkit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a:ln>
                  <a:noFill/>
                </a:ln>
                <a:solidFill>
                  <a:srgbClr val="8C1539"/>
                </a:solidFill>
                <a:effectLst/>
                <a:uLnTx/>
                <a:uFillTx/>
                <a:latin typeface="Arial" panose="020B0604020202020204"/>
                <a:ea typeface="+mn-ea"/>
                <a:cs typeface="+mn-cs"/>
              </a:rPr>
              <a:t>Industry-start-up collaboration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a:ln>
                  <a:noFill/>
                </a:ln>
                <a:solidFill>
                  <a:srgbClr val="8C1539"/>
                </a:solidFill>
                <a:effectLst/>
                <a:uLnTx/>
                <a:uFillTx/>
                <a:latin typeface="Arial" panose="020B0604020202020204"/>
                <a:ea typeface="+mn-ea"/>
                <a:cs typeface="+mn-cs"/>
              </a:rPr>
              <a:t>Business &amp; Technology acceleration</a:t>
            </a:r>
          </a:p>
        </p:txBody>
      </p:sp>
      <p:sp>
        <p:nvSpPr>
          <p:cNvPr id="27" name="TextBox 26">
            <a:extLst>
              <a:ext uri="{FF2B5EF4-FFF2-40B4-BE49-F238E27FC236}">
                <a16:creationId xmlns:a16="http://schemas.microsoft.com/office/drawing/2014/main" id="{9B5740DE-71A4-4B32-9AD6-0662B427CB01}"/>
              </a:ext>
            </a:extLst>
          </p:cNvPr>
          <p:cNvSpPr txBox="1"/>
          <p:nvPr/>
        </p:nvSpPr>
        <p:spPr>
          <a:xfrm>
            <a:off x="6385749" y="3147146"/>
            <a:ext cx="2560813" cy="93871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a:ln>
                  <a:noFill/>
                </a:ln>
                <a:solidFill>
                  <a:srgbClr val="1E4896"/>
                </a:solidFill>
                <a:effectLst/>
                <a:uLnTx/>
                <a:uFillTx/>
                <a:latin typeface="Arial" panose="020B0604020202020204"/>
                <a:ea typeface="Calibri" panose="020F0502020204030204" pitchFamily="34" charset="0"/>
                <a:cs typeface="Calibri" panose="020F0502020204030204" pitchFamily="34" charset="0"/>
              </a:rPr>
              <a:t>Industrial Digitisation Accelerator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a:ln>
                  <a:noFill/>
                </a:ln>
                <a:solidFill>
                  <a:srgbClr val="003088"/>
                </a:solidFill>
                <a:effectLst/>
                <a:uLnTx/>
                <a:uFillTx/>
                <a:latin typeface="Arial" panose="020B0604020202020204"/>
                <a:ea typeface="+mn-ea"/>
                <a:cs typeface="Calibri" panose="020F0502020204030204" pitchFamily="34" charset="0"/>
              </a:rPr>
              <a:t>Innovation vouchers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a:ln>
                  <a:noFill/>
                </a:ln>
                <a:solidFill>
                  <a:srgbClr val="003088"/>
                </a:solidFill>
                <a:effectLst/>
                <a:uLnTx/>
                <a:uFillTx/>
                <a:latin typeface="Arial" panose="020B0604020202020204"/>
                <a:ea typeface="+mn-ea"/>
                <a:cs typeface="Calibri" panose="020F0502020204030204" pitchFamily="34" charset="0"/>
              </a:rPr>
              <a:t>Access to HPC and GPU compute clusters</a:t>
            </a:r>
          </a:p>
        </p:txBody>
      </p:sp>
      <p:sp>
        <p:nvSpPr>
          <p:cNvPr id="28" name="TextBox 27">
            <a:extLst>
              <a:ext uri="{FF2B5EF4-FFF2-40B4-BE49-F238E27FC236}">
                <a16:creationId xmlns:a16="http://schemas.microsoft.com/office/drawing/2014/main" id="{57A3F248-8C4D-4A06-B4F3-53B60E3F60C5}"/>
              </a:ext>
            </a:extLst>
          </p:cNvPr>
          <p:cNvSpPr txBox="1"/>
          <p:nvPr/>
        </p:nvSpPr>
        <p:spPr>
          <a:xfrm>
            <a:off x="3276354" y="3147146"/>
            <a:ext cx="2800767" cy="769441"/>
          </a:xfrm>
          <a:prstGeom prst="rect">
            <a:avLst/>
          </a:prstGeom>
          <a:noFill/>
        </p:spPr>
        <p:txBody>
          <a:bodyPr wrap="non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a:ln>
                  <a:noFill/>
                </a:ln>
                <a:solidFill>
                  <a:srgbClr val="000000"/>
                </a:solidFill>
                <a:effectLst/>
                <a:uLnTx/>
                <a:uFillTx/>
                <a:latin typeface="Arial" panose="020B0604020202020204"/>
                <a:ea typeface="+mn-ea"/>
                <a:cs typeface="+mn-cs"/>
              </a:rPr>
              <a:t>Turing Independent scientific advice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a:ln>
                  <a:noFill/>
                </a:ln>
                <a:solidFill>
                  <a:srgbClr val="000000"/>
                </a:solidFill>
                <a:effectLst/>
                <a:uLnTx/>
                <a:uFillTx/>
                <a:latin typeface="Arial" panose="020B0604020202020204"/>
                <a:ea typeface="+mn-ea"/>
                <a:cs typeface="+mn-cs"/>
              </a:rPr>
              <a:t>AI advanced skills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a:ln>
                  <a:noFill/>
                </a:ln>
                <a:solidFill>
                  <a:srgbClr val="000000"/>
                </a:solidFill>
                <a:effectLst/>
                <a:uLnTx/>
                <a:uFillTx/>
                <a:latin typeface="Arial" panose="020B0604020202020204"/>
                <a:ea typeface="+mn-ea"/>
                <a:cs typeface="+mn-cs"/>
              </a:rPr>
              <a:t>Turing Way Practitioner Hub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a:ln>
                  <a:noFill/>
                </a:ln>
                <a:solidFill>
                  <a:srgbClr val="000000"/>
                </a:solidFill>
                <a:effectLst/>
                <a:uLnTx/>
                <a:uFillTx/>
                <a:latin typeface="Arial" panose="020B0604020202020204"/>
                <a:ea typeface="+mn-ea"/>
                <a:cs typeface="+mn-cs"/>
              </a:rPr>
              <a:t>Collaboration with AI standards Hub</a:t>
            </a:r>
          </a:p>
        </p:txBody>
      </p:sp>
      <p:sp>
        <p:nvSpPr>
          <p:cNvPr id="32" name="TextBox 31">
            <a:extLst>
              <a:ext uri="{FF2B5EF4-FFF2-40B4-BE49-F238E27FC236}">
                <a16:creationId xmlns:a16="http://schemas.microsoft.com/office/drawing/2014/main" id="{F7B563D5-D468-443A-B153-7FD8893AE92E}"/>
              </a:ext>
            </a:extLst>
          </p:cNvPr>
          <p:cNvSpPr txBox="1"/>
          <p:nvPr/>
        </p:nvSpPr>
        <p:spPr>
          <a:xfrm>
            <a:off x="9097982" y="5422461"/>
            <a:ext cx="2266967" cy="600164"/>
          </a:xfrm>
          <a:prstGeom prst="rect">
            <a:avLst/>
          </a:prstGeom>
          <a:noFill/>
        </p:spPr>
        <p:txBody>
          <a:bodyPr wrap="non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a:ln>
                  <a:noFill/>
                </a:ln>
                <a:solidFill>
                  <a:srgbClr val="BE2BBB"/>
                </a:solidFill>
                <a:effectLst/>
                <a:uLnTx/>
                <a:uFillTx/>
                <a:latin typeface="Arial" panose="020B0604020202020204"/>
                <a:ea typeface="+mn-ea"/>
                <a:cs typeface="+mn-cs"/>
              </a:rPr>
              <a:t>Innovation Network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a:ln>
                  <a:noFill/>
                </a:ln>
                <a:solidFill>
                  <a:srgbClr val="BE2BBB"/>
                </a:solidFill>
                <a:effectLst/>
                <a:uLnTx/>
                <a:uFillTx/>
                <a:latin typeface="Arial" panose="020B0604020202020204"/>
                <a:ea typeface="+mn-ea"/>
                <a:cs typeface="+mn-cs"/>
              </a:rPr>
              <a:t>BridgeAI portal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a:ln>
                  <a:noFill/>
                </a:ln>
                <a:solidFill>
                  <a:srgbClr val="BE2BBB"/>
                </a:solidFill>
                <a:effectLst/>
                <a:uLnTx/>
                <a:uFillTx/>
                <a:latin typeface="Arial" panose="020B0604020202020204"/>
                <a:ea typeface="+mn-ea"/>
                <a:cs typeface="+mn-cs"/>
              </a:rPr>
              <a:t>Industry mobilisation events</a:t>
            </a:r>
          </a:p>
        </p:txBody>
      </p:sp>
      <p:pic>
        <p:nvPicPr>
          <p:cNvPr id="1034" name="Picture 10" descr="New Innovate UK brand launched as part of unified UKRI identity - GOV.UK">
            <a:extLst>
              <a:ext uri="{FF2B5EF4-FFF2-40B4-BE49-F238E27FC236}">
                <a16:creationId xmlns:a16="http://schemas.microsoft.com/office/drawing/2014/main" id="{B1395181-4DC9-47DD-A34E-0B711A4849FE}"/>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1885" y="4275126"/>
            <a:ext cx="2356060" cy="1570707"/>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D83C8949-79C4-46D0-99FC-2B5255F3B34D}"/>
              </a:ext>
            </a:extLst>
          </p:cNvPr>
          <p:cNvSpPr txBox="1"/>
          <p:nvPr/>
        </p:nvSpPr>
        <p:spPr>
          <a:xfrm>
            <a:off x="3387545" y="5405310"/>
            <a:ext cx="2448106" cy="769441"/>
          </a:xfrm>
          <a:prstGeom prst="rect">
            <a:avLst/>
          </a:prstGeom>
          <a:noFill/>
        </p:spPr>
        <p:txBody>
          <a:bodyPr wrap="non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a:ln>
                  <a:noFill/>
                </a:ln>
                <a:solidFill>
                  <a:srgbClr val="8A199C"/>
                </a:solidFill>
                <a:effectLst/>
                <a:uLnTx/>
                <a:uFillTx/>
                <a:latin typeface="Arial" panose="020B0604020202020204"/>
                <a:ea typeface="+mn-ea"/>
                <a:cs typeface="+mn-cs"/>
              </a:rPr>
              <a:t>Grant Funding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a:ln>
                  <a:noFill/>
                </a:ln>
                <a:solidFill>
                  <a:srgbClr val="8A199C"/>
                </a:solidFill>
                <a:effectLst/>
                <a:uLnTx/>
                <a:uFillTx/>
                <a:latin typeface="Arial" panose="020B0604020202020204"/>
                <a:ea typeface="+mn-ea"/>
                <a:cs typeface="+mn-cs"/>
              </a:rPr>
              <a:t>AI skills Hub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a:ln>
                  <a:noFill/>
                </a:ln>
                <a:solidFill>
                  <a:srgbClr val="8A199C"/>
                </a:solidFill>
                <a:effectLst/>
                <a:uLnTx/>
                <a:uFillTx/>
                <a:latin typeface="Arial" panose="020B0604020202020204"/>
                <a:ea typeface="+mn-ea"/>
                <a:cs typeface="+mn-cs"/>
              </a:rPr>
              <a:t>Global Innovation Programmes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a:ln>
                  <a:noFill/>
                </a:ln>
                <a:solidFill>
                  <a:srgbClr val="8A199C"/>
                </a:solidFill>
                <a:effectLst/>
                <a:uLnTx/>
                <a:uFillTx/>
                <a:latin typeface="Arial" panose="020B0604020202020204"/>
                <a:ea typeface="+mn-ea"/>
                <a:cs typeface="+mn-cs"/>
              </a:rPr>
              <a:t>Investment Partnerships</a:t>
            </a:r>
          </a:p>
        </p:txBody>
      </p:sp>
      <p:sp>
        <p:nvSpPr>
          <p:cNvPr id="23" name="Rectangle 22">
            <a:extLst>
              <a:ext uri="{FF2B5EF4-FFF2-40B4-BE49-F238E27FC236}">
                <a16:creationId xmlns:a16="http://schemas.microsoft.com/office/drawing/2014/main" id="{EF359347-5D26-4AA7-9F72-659ED1423D5E}"/>
              </a:ext>
            </a:extLst>
          </p:cNvPr>
          <p:cNvSpPr/>
          <p:nvPr/>
        </p:nvSpPr>
        <p:spPr>
          <a:xfrm>
            <a:off x="388505" y="690692"/>
            <a:ext cx="6886323" cy="1446550"/>
          </a:xfrm>
          <a:prstGeom prst="rect">
            <a:avLst/>
          </a:prstGeom>
        </p:spPr>
        <p:txBody>
          <a:bodyPr wrap="square">
            <a:spAutoFit/>
          </a:bodyPr>
          <a:lstStyle/>
          <a:p>
            <a:pPr marR="0" lvl="0" algn="l" defTabSz="914400" rtl="0" eaLnBrk="1" fontAlgn="base" latinLnBrk="0" hangingPunct="1">
              <a:lnSpc>
                <a:spcPct val="100000"/>
              </a:lnSpc>
              <a:spcBef>
                <a:spcPts val="0"/>
              </a:spcBef>
              <a:spcAft>
                <a:spcPts val="0"/>
              </a:spcAft>
              <a:buClr>
                <a:srgbClr val="BE2BBB"/>
              </a:buClr>
              <a:buSzTx/>
              <a:tabLst/>
              <a:defRPr/>
            </a:pPr>
            <a:r>
              <a:rPr kumimoji="0" lang="en-GB" sz="3200" b="1" i="0" u="none" strike="noStrike" kern="1200" cap="none" spc="0" normalizeH="0" baseline="0" noProof="0">
                <a:ln>
                  <a:noFill/>
                </a:ln>
                <a:solidFill>
                  <a:srgbClr val="2E2C61"/>
                </a:solidFill>
                <a:effectLst/>
                <a:uLnTx/>
                <a:uFillTx/>
                <a:latin typeface="Arial" panose="020B0604020202020204" pitchFamily="34" charset="0"/>
                <a:ea typeface="+mn-ea"/>
                <a:cs typeface="Arial" panose="020B0604020202020204" pitchFamily="34" charset="0"/>
              </a:rPr>
              <a:t>National AI Adoption &amp; Diffusion programme</a:t>
            </a:r>
          </a:p>
          <a:p>
            <a:pPr marL="457189" marR="0" lvl="0" indent="-457189" algn="l" defTabSz="914400" rtl="0" eaLnBrk="1" fontAlgn="base" latinLnBrk="0" hangingPunct="1">
              <a:lnSpc>
                <a:spcPct val="100000"/>
              </a:lnSpc>
              <a:spcBef>
                <a:spcPts val="0"/>
              </a:spcBef>
              <a:spcAft>
                <a:spcPts val="0"/>
              </a:spcAft>
              <a:buClr>
                <a:srgbClr val="BE2BBB"/>
              </a:buClr>
              <a:buSzTx/>
              <a:buFont typeface="Wingdings" panose="05000000000000000000" pitchFamily="2" charset="2"/>
              <a:buChar char="§"/>
              <a:tabLst/>
              <a:defRPr/>
            </a:pPr>
            <a:endParaRPr kumimoji="0" lang="en-GB" sz="2400" b="0" i="0" u="none" strike="noStrike" kern="1200" cap="none" spc="0" normalizeH="0" baseline="0" noProof="0">
              <a:ln>
                <a:noFill/>
              </a:ln>
              <a:solidFill>
                <a:srgbClr val="2E2C61"/>
              </a:solidFill>
              <a:effectLst/>
              <a:uLnTx/>
              <a:uFillTx/>
              <a:latin typeface="Arial" panose="020B0604020202020204" pitchFamily="34" charset="0"/>
              <a:ea typeface="+mn-ea"/>
              <a:cs typeface="Arial" panose="020B0604020202020204" pitchFamily="34" charset="0"/>
            </a:endParaRPr>
          </a:p>
        </p:txBody>
      </p:sp>
      <p:pic>
        <p:nvPicPr>
          <p:cNvPr id="2" name="Picture 2" descr="P&amp;S Consulting Engineers | BSI Logo">
            <a:extLst>
              <a:ext uri="{FF2B5EF4-FFF2-40B4-BE49-F238E27FC236}">
                <a16:creationId xmlns:a16="http://schemas.microsoft.com/office/drawing/2014/main" id="{4D08F440-C2C6-3BB9-1733-3E21D39F01F0}"/>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1250" b="28680"/>
          <a:stretch/>
        </p:blipFill>
        <p:spPr bwMode="auto">
          <a:xfrm>
            <a:off x="6501418" y="4570102"/>
            <a:ext cx="1546819" cy="8352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3EDA59D-E54D-59D7-30B4-43C4CE6BC991}"/>
              </a:ext>
            </a:extLst>
          </p:cNvPr>
          <p:cNvSpPr txBox="1"/>
          <p:nvPr/>
        </p:nvSpPr>
        <p:spPr>
          <a:xfrm>
            <a:off x="5951311" y="5376473"/>
            <a:ext cx="3088148" cy="93871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srgbClr val="000000"/>
                </a:solidFill>
                <a:effectLst/>
                <a:uLnTx/>
                <a:uFillTx/>
                <a:latin typeface="Arial" panose="020B0604020202020204"/>
                <a:ea typeface="+mn-ea"/>
                <a:cs typeface="+mn-cs"/>
              </a:rPr>
              <a:t>Standards landscape review and gap analysis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srgbClr val="000000"/>
                </a:solidFill>
                <a:effectLst/>
                <a:uLnTx/>
                <a:uFillTx/>
                <a:latin typeface="Arial" panose="020B0604020202020204"/>
                <a:ea typeface="+mn-ea"/>
                <a:cs typeface="+mn-cs"/>
              </a:rPr>
              <a:t>Visualisation of standards landscape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srgbClr val="000000"/>
                </a:solidFill>
                <a:effectLst/>
                <a:uLnTx/>
                <a:uFillTx/>
                <a:latin typeface="Arial" panose="020B0604020202020204"/>
                <a:ea typeface="+mn-ea"/>
                <a:cs typeface="+mn-cs"/>
              </a:rPr>
              <a:t>Standards guidance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srgbClr val="000000"/>
                </a:solidFill>
                <a:effectLst/>
                <a:uLnTx/>
                <a:uFillTx/>
                <a:latin typeface="Arial" panose="020B0604020202020204"/>
                <a:ea typeface="+mn-ea"/>
                <a:cs typeface="+mn-cs"/>
              </a:rPr>
              <a:t>Fast-track standards development</a:t>
            </a:r>
          </a:p>
        </p:txBody>
      </p:sp>
    </p:spTree>
    <p:extLst>
      <p:ext uri="{BB962C8B-B14F-4D97-AF65-F5344CB8AC3E}">
        <p14:creationId xmlns:p14="http://schemas.microsoft.com/office/powerpoint/2010/main" val="1238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A house in a grassy field&#10;&#10;Description automatically generated">
            <a:extLst>
              <a:ext uri="{FF2B5EF4-FFF2-40B4-BE49-F238E27FC236}">
                <a16:creationId xmlns:a16="http://schemas.microsoft.com/office/drawing/2014/main" id="{33F76C5F-4148-8C96-34CA-B10B63173C28}"/>
              </a:ext>
            </a:extLst>
          </p:cNvPr>
          <p:cNvPicPr preferRelativeResize="0">
            <a:picLocks/>
          </p:cNvPicPr>
          <p:nvPr/>
        </p:nvPicPr>
        <p:blipFill rotWithShape="1">
          <a:blip r:embed="rId3">
            <a:extLst>
              <a:ext uri="{28A0092B-C50C-407E-A947-70E740481C1C}">
                <a14:useLocalDpi xmlns:a14="http://schemas.microsoft.com/office/drawing/2010/main" val="0"/>
              </a:ext>
            </a:extLst>
          </a:blip>
          <a:srcRect t="20645" b="36589"/>
          <a:stretch/>
        </p:blipFill>
        <p:spPr>
          <a:xfrm>
            <a:off x="0" y="0"/>
            <a:ext cx="12192000" cy="3474720"/>
          </a:xfrm>
          <a:prstGeom prst="rect">
            <a:avLst/>
          </a:prstGeom>
        </p:spPr>
      </p:pic>
      <p:sp>
        <p:nvSpPr>
          <p:cNvPr id="5" name="Rectangle 4">
            <a:extLst>
              <a:ext uri="{FF2B5EF4-FFF2-40B4-BE49-F238E27FC236}">
                <a16:creationId xmlns:a16="http://schemas.microsoft.com/office/drawing/2014/main" id="{45550FE8-3E15-33E4-F65D-BF37814C45DA}"/>
              </a:ext>
            </a:extLst>
          </p:cNvPr>
          <p:cNvSpPr/>
          <p:nvPr/>
        </p:nvSpPr>
        <p:spPr>
          <a:xfrm>
            <a:off x="0" y="3474720"/>
            <a:ext cx="12192000" cy="2900681"/>
          </a:xfrm>
          <a:prstGeom prst="rect">
            <a:avLst/>
          </a:prstGeom>
          <a:solidFill>
            <a:srgbClr val="67C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C768C328-D5B9-D38F-B707-F60E97E5F980}"/>
              </a:ext>
            </a:extLst>
          </p:cNvPr>
          <p:cNvSpPr txBox="1"/>
          <p:nvPr/>
        </p:nvSpPr>
        <p:spPr>
          <a:xfrm>
            <a:off x="304801" y="4351350"/>
            <a:ext cx="6662056" cy="1853871"/>
          </a:xfrm>
          <a:prstGeom prst="rect">
            <a:avLst/>
          </a:prstGeom>
          <a:noFill/>
        </p:spPr>
        <p:txBody>
          <a:bodyPr wrap="square" lIns="0" tIns="0" rIns="0" bIns="0" rtlCol="0">
            <a:noAutofit/>
          </a:bodyPr>
          <a:lstStyle/>
          <a:p>
            <a:pPr>
              <a:spcAft>
                <a:spcPts val="800"/>
              </a:spcAft>
            </a:pPr>
            <a:r>
              <a:rPr lang="en-GB" sz="1400">
                <a:solidFill>
                  <a:schemeClr val="bg1"/>
                </a:solidFill>
              </a:rPr>
              <a:t>The British public values its farmers more than anywhere else in the world </a:t>
            </a:r>
            <a:r>
              <a:rPr lang="en-GB" sz="1400">
                <a:solidFill>
                  <a:schemeClr val="bg1"/>
                </a:solidFill>
                <a:hlinkClick r:id="rId4">
                  <a:extLst>
                    <a:ext uri="{A12FA001-AC4F-418D-AE19-62706E023703}">
                      <ahyp:hlinkClr xmlns:ahyp="http://schemas.microsoft.com/office/drawing/2018/hyperlinkcolor" val="tx"/>
                    </a:ext>
                  </a:extLst>
                </a:hlinkClick>
              </a:rPr>
              <a:t>[1]</a:t>
            </a:r>
            <a:r>
              <a:rPr lang="en-GB" sz="1400">
                <a:solidFill>
                  <a:schemeClr val="bg1"/>
                </a:solidFill>
              </a:rPr>
              <a:t> but </a:t>
            </a:r>
            <a:r>
              <a:rPr lang="en-GB" sz="1400" b="1">
                <a:solidFill>
                  <a:schemeClr val="bg1"/>
                </a:solidFill>
              </a:rPr>
              <a:t>productivity remains stubbornly low </a:t>
            </a:r>
            <a:r>
              <a:rPr lang="en-GB" sz="1400">
                <a:solidFill>
                  <a:schemeClr val="bg1"/>
                </a:solidFill>
              </a:rPr>
              <a:t>– the median small and medium sized farm spent more on inputs than they made back in outputs </a:t>
            </a:r>
            <a:r>
              <a:rPr lang="en-GB" sz="1400">
                <a:solidFill>
                  <a:schemeClr val="bg1"/>
                </a:solidFill>
                <a:hlinkClick r:id="rId4">
                  <a:extLst>
                    <a:ext uri="{A12FA001-AC4F-418D-AE19-62706E023703}">
                      <ahyp:hlinkClr xmlns:ahyp="http://schemas.microsoft.com/office/drawing/2018/hyperlinkcolor" val="tx"/>
                    </a:ext>
                  </a:extLst>
                </a:hlinkClick>
              </a:rPr>
              <a:t>[2]</a:t>
            </a:r>
            <a:r>
              <a:rPr lang="en-GB" sz="1400">
                <a:solidFill>
                  <a:schemeClr val="bg1"/>
                </a:solidFill>
              </a:rPr>
              <a:t>. </a:t>
            </a:r>
          </a:p>
          <a:p>
            <a:pPr>
              <a:spcAft>
                <a:spcPts val="800"/>
              </a:spcAft>
            </a:pPr>
            <a:r>
              <a:rPr lang="en-GB" sz="1400">
                <a:solidFill>
                  <a:schemeClr val="bg1"/>
                </a:solidFill>
              </a:rPr>
              <a:t>There is an opportunity for AI/ML solutions to reverse this trend and help supercharge the productivity of the Agriculture sector.</a:t>
            </a:r>
          </a:p>
        </p:txBody>
      </p:sp>
      <p:sp>
        <p:nvSpPr>
          <p:cNvPr id="7" name="TextBox 6">
            <a:extLst>
              <a:ext uri="{FF2B5EF4-FFF2-40B4-BE49-F238E27FC236}">
                <a16:creationId xmlns:a16="http://schemas.microsoft.com/office/drawing/2014/main" id="{8FE42F4C-4A38-EDFE-0ACB-9C2F3DE5D91D}"/>
              </a:ext>
            </a:extLst>
          </p:cNvPr>
          <p:cNvSpPr txBox="1"/>
          <p:nvPr/>
        </p:nvSpPr>
        <p:spPr>
          <a:xfrm>
            <a:off x="304801" y="3644901"/>
            <a:ext cx="6400800" cy="638630"/>
          </a:xfrm>
          <a:prstGeom prst="rect">
            <a:avLst/>
          </a:prstGeom>
          <a:noFill/>
        </p:spPr>
        <p:txBody>
          <a:bodyPr wrap="square" lIns="0" tIns="0" rIns="0" bIns="0" rtlCol="0" anchor="b">
            <a:noAutofit/>
          </a:bodyPr>
          <a:lstStyle/>
          <a:p>
            <a:pPr>
              <a:spcAft>
                <a:spcPts val="600"/>
              </a:spcAft>
            </a:pPr>
            <a:r>
              <a:rPr lang="en-GB" sz="4800">
                <a:solidFill>
                  <a:schemeClr val="bg1"/>
                </a:solidFill>
                <a:latin typeface="+mj-lt"/>
              </a:rPr>
              <a:t>Agriculture &amp; Food production</a:t>
            </a:r>
          </a:p>
        </p:txBody>
      </p:sp>
      <p:sp>
        <p:nvSpPr>
          <p:cNvPr id="14" name="Rectangle 13">
            <a:extLst>
              <a:ext uri="{FF2B5EF4-FFF2-40B4-BE49-F238E27FC236}">
                <a16:creationId xmlns:a16="http://schemas.microsoft.com/office/drawing/2014/main" id="{227E741A-E6A0-CB8F-83E1-840A5886C6BE}"/>
              </a:ext>
            </a:extLst>
          </p:cNvPr>
          <p:cNvSpPr/>
          <p:nvPr/>
        </p:nvSpPr>
        <p:spPr>
          <a:xfrm>
            <a:off x="7634514" y="3644901"/>
            <a:ext cx="4281713" cy="256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a:extLst>
              <a:ext uri="{FF2B5EF4-FFF2-40B4-BE49-F238E27FC236}">
                <a16:creationId xmlns:a16="http://schemas.microsoft.com/office/drawing/2014/main" id="{4CC6097B-2FE7-1A59-00C8-B191407ACD62}"/>
              </a:ext>
            </a:extLst>
          </p:cNvPr>
          <p:cNvSpPr txBox="1"/>
          <p:nvPr/>
        </p:nvSpPr>
        <p:spPr>
          <a:xfrm>
            <a:off x="7762556" y="3838575"/>
            <a:ext cx="1457643" cy="375025"/>
          </a:xfrm>
          <a:prstGeom prst="rect">
            <a:avLst/>
          </a:prstGeom>
          <a:noFill/>
        </p:spPr>
        <p:txBody>
          <a:bodyPr wrap="square" lIns="0" tIns="0" rIns="0" bIns="0" rtlCol="0" anchor="b">
            <a:noAutofit/>
          </a:bodyPr>
          <a:lstStyle/>
          <a:p>
            <a:r>
              <a:rPr lang="en-GB" sz="2800" b="1">
                <a:solidFill>
                  <a:srgbClr val="67C04D"/>
                </a:solidFill>
                <a:ea typeface="Roboto" panose="02000000000000000000" pitchFamily="2" charset="0"/>
              </a:rPr>
              <a:t>£13.9bn</a:t>
            </a:r>
          </a:p>
        </p:txBody>
      </p:sp>
      <p:sp>
        <p:nvSpPr>
          <p:cNvPr id="16" name="TextBox 15">
            <a:extLst>
              <a:ext uri="{FF2B5EF4-FFF2-40B4-BE49-F238E27FC236}">
                <a16:creationId xmlns:a16="http://schemas.microsoft.com/office/drawing/2014/main" id="{E425CCBB-B6BF-B374-D2B3-A95BC4908DEF}"/>
              </a:ext>
            </a:extLst>
          </p:cNvPr>
          <p:cNvSpPr txBox="1"/>
          <p:nvPr/>
        </p:nvSpPr>
        <p:spPr>
          <a:xfrm>
            <a:off x="7762556" y="4246230"/>
            <a:ext cx="1907270" cy="594360"/>
          </a:xfrm>
          <a:prstGeom prst="rect">
            <a:avLst/>
          </a:prstGeom>
          <a:noFill/>
        </p:spPr>
        <p:txBody>
          <a:bodyPr wrap="square" lIns="0" tIns="0" rIns="0" bIns="0" rtlCol="0">
            <a:noAutofit/>
          </a:bodyPr>
          <a:lstStyle/>
          <a:p>
            <a:r>
              <a:rPr lang="en-GB" sz="1200">
                <a:solidFill>
                  <a:srgbClr val="67C04D"/>
                </a:solidFill>
                <a:ea typeface="Roboto" panose="02000000000000000000" pitchFamily="2" charset="0"/>
              </a:rPr>
              <a:t>Contribution to the UK economy in 2022 </a:t>
            </a:r>
            <a:r>
              <a:rPr lang="en-GB" sz="1200">
                <a:solidFill>
                  <a:srgbClr val="67C04D"/>
                </a:solidFill>
                <a:ea typeface="Roboto" panose="02000000000000000000" pitchFamily="2" charset="0"/>
                <a:hlinkClick r:id="rId5">
                  <a:extLst>
                    <a:ext uri="{A12FA001-AC4F-418D-AE19-62706E023703}">
                      <ahyp:hlinkClr xmlns:ahyp="http://schemas.microsoft.com/office/drawing/2018/hyperlinkcolor" val="tx"/>
                    </a:ext>
                  </a:extLst>
                </a:hlinkClick>
              </a:rPr>
              <a:t>[3]</a:t>
            </a:r>
            <a:endParaRPr lang="en-GB" sz="1200">
              <a:solidFill>
                <a:srgbClr val="67C04D"/>
              </a:solidFill>
              <a:ea typeface="Roboto" panose="02000000000000000000" pitchFamily="2" charset="0"/>
            </a:endParaRPr>
          </a:p>
        </p:txBody>
      </p:sp>
      <p:sp>
        <p:nvSpPr>
          <p:cNvPr id="34" name="TextBox 33">
            <a:extLst>
              <a:ext uri="{FF2B5EF4-FFF2-40B4-BE49-F238E27FC236}">
                <a16:creationId xmlns:a16="http://schemas.microsoft.com/office/drawing/2014/main" id="{5205BB6A-ECF7-3F58-78B6-7F6B734618DB}"/>
              </a:ext>
            </a:extLst>
          </p:cNvPr>
          <p:cNvSpPr txBox="1"/>
          <p:nvPr/>
        </p:nvSpPr>
        <p:spPr>
          <a:xfrm>
            <a:off x="7762556" y="5065395"/>
            <a:ext cx="1457643" cy="375025"/>
          </a:xfrm>
          <a:prstGeom prst="rect">
            <a:avLst/>
          </a:prstGeom>
          <a:noFill/>
        </p:spPr>
        <p:txBody>
          <a:bodyPr wrap="square" lIns="0" tIns="0" rIns="0" bIns="0" rtlCol="0" anchor="b">
            <a:noAutofit/>
          </a:bodyPr>
          <a:lstStyle/>
          <a:p>
            <a:r>
              <a:rPr lang="en-GB" sz="2800" b="1">
                <a:solidFill>
                  <a:srgbClr val="67C04D"/>
                </a:solidFill>
                <a:ea typeface="Roboto" panose="02000000000000000000" pitchFamily="2" charset="0"/>
              </a:rPr>
              <a:t>54%</a:t>
            </a:r>
          </a:p>
        </p:txBody>
      </p:sp>
      <p:sp>
        <p:nvSpPr>
          <p:cNvPr id="35" name="TextBox 34">
            <a:extLst>
              <a:ext uri="{FF2B5EF4-FFF2-40B4-BE49-F238E27FC236}">
                <a16:creationId xmlns:a16="http://schemas.microsoft.com/office/drawing/2014/main" id="{847ED55E-F8FD-6E39-31FF-42E849B12848}"/>
              </a:ext>
            </a:extLst>
          </p:cNvPr>
          <p:cNvSpPr txBox="1"/>
          <p:nvPr/>
        </p:nvSpPr>
        <p:spPr>
          <a:xfrm>
            <a:off x="7762556" y="5473050"/>
            <a:ext cx="1907270" cy="594360"/>
          </a:xfrm>
          <a:prstGeom prst="rect">
            <a:avLst/>
          </a:prstGeom>
          <a:noFill/>
        </p:spPr>
        <p:txBody>
          <a:bodyPr wrap="square" lIns="0" tIns="0" rIns="0" bIns="0" rtlCol="0">
            <a:noAutofit/>
          </a:bodyPr>
          <a:lstStyle/>
          <a:p>
            <a:r>
              <a:rPr lang="en-GB" sz="1200">
                <a:solidFill>
                  <a:srgbClr val="67C04D"/>
                </a:solidFill>
                <a:ea typeface="Roboto" panose="02000000000000000000" pitchFamily="2" charset="0"/>
              </a:rPr>
              <a:t>Made a large business change in 2018 </a:t>
            </a:r>
            <a:r>
              <a:rPr lang="en-GB" sz="1200">
                <a:solidFill>
                  <a:srgbClr val="67C04D"/>
                </a:solidFill>
                <a:ea typeface="Roboto" panose="02000000000000000000" pitchFamily="2" charset="0"/>
                <a:hlinkClick r:id="rId4">
                  <a:extLst>
                    <a:ext uri="{A12FA001-AC4F-418D-AE19-62706E023703}">
                      <ahyp:hlinkClr xmlns:ahyp="http://schemas.microsoft.com/office/drawing/2018/hyperlinkcolor" val="tx"/>
                    </a:ext>
                  </a:extLst>
                </a:hlinkClick>
              </a:rPr>
              <a:t>[5]</a:t>
            </a:r>
            <a:endParaRPr lang="en-GB" sz="1200">
              <a:solidFill>
                <a:srgbClr val="67C04D"/>
              </a:solidFill>
              <a:ea typeface="Roboto" panose="02000000000000000000" pitchFamily="2" charset="0"/>
            </a:endParaRPr>
          </a:p>
        </p:txBody>
      </p:sp>
      <p:sp>
        <p:nvSpPr>
          <p:cNvPr id="42" name="TextBox 41">
            <a:extLst>
              <a:ext uri="{FF2B5EF4-FFF2-40B4-BE49-F238E27FC236}">
                <a16:creationId xmlns:a16="http://schemas.microsoft.com/office/drawing/2014/main" id="{C54BDC0B-00E1-BCE4-000C-D1A51FF15408}"/>
              </a:ext>
            </a:extLst>
          </p:cNvPr>
          <p:cNvSpPr txBox="1"/>
          <p:nvPr/>
        </p:nvSpPr>
        <p:spPr>
          <a:xfrm>
            <a:off x="9880916" y="3838575"/>
            <a:ext cx="1457643" cy="375025"/>
          </a:xfrm>
          <a:prstGeom prst="rect">
            <a:avLst/>
          </a:prstGeom>
          <a:noFill/>
        </p:spPr>
        <p:txBody>
          <a:bodyPr wrap="square" lIns="0" tIns="0" rIns="0" bIns="0" rtlCol="0" anchor="b">
            <a:noAutofit/>
          </a:bodyPr>
          <a:lstStyle/>
          <a:p>
            <a:r>
              <a:rPr lang="en-GB" sz="2800" b="1">
                <a:solidFill>
                  <a:srgbClr val="67C04D"/>
                </a:solidFill>
                <a:ea typeface="Roboto" panose="02000000000000000000" pitchFamily="2" charset="0"/>
              </a:rPr>
              <a:t>34.5%</a:t>
            </a:r>
          </a:p>
        </p:txBody>
      </p:sp>
      <p:sp>
        <p:nvSpPr>
          <p:cNvPr id="43" name="TextBox 42">
            <a:extLst>
              <a:ext uri="{FF2B5EF4-FFF2-40B4-BE49-F238E27FC236}">
                <a16:creationId xmlns:a16="http://schemas.microsoft.com/office/drawing/2014/main" id="{0E963F31-16DE-A1DA-BCB6-1D52AE909D73}"/>
              </a:ext>
            </a:extLst>
          </p:cNvPr>
          <p:cNvSpPr txBox="1"/>
          <p:nvPr/>
        </p:nvSpPr>
        <p:spPr>
          <a:xfrm>
            <a:off x="9880916" y="4246230"/>
            <a:ext cx="1907270" cy="594360"/>
          </a:xfrm>
          <a:prstGeom prst="rect">
            <a:avLst/>
          </a:prstGeom>
          <a:noFill/>
        </p:spPr>
        <p:txBody>
          <a:bodyPr wrap="square" lIns="0" tIns="0" rIns="0" bIns="0" rtlCol="0">
            <a:noAutofit/>
          </a:bodyPr>
          <a:lstStyle/>
          <a:p>
            <a:r>
              <a:rPr lang="en-GB" sz="1200">
                <a:solidFill>
                  <a:srgbClr val="67C04D"/>
                </a:solidFill>
                <a:ea typeface="Roboto" panose="02000000000000000000" pitchFamily="2" charset="0"/>
              </a:rPr>
              <a:t>Rise in input costs over the last year </a:t>
            </a:r>
            <a:r>
              <a:rPr lang="en-GB" sz="1200">
                <a:solidFill>
                  <a:srgbClr val="67C04D"/>
                </a:solidFill>
                <a:ea typeface="Roboto" panose="02000000000000000000" pitchFamily="2" charset="0"/>
                <a:hlinkClick r:id="rId6">
                  <a:extLst>
                    <a:ext uri="{A12FA001-AC4F-418D-AE19-62706E023703}">
                      <ahyp:hlinkClr xmlns:ahyp="http://schemas.microsoft.com/office/drawing/2018/hyperlinkcolor" val="tx"/>
                    </a:ext>
                  </a:extLst>
                </a:hlinkClick>
              </a:rPr>
              <a:t>[4]</a:t>
            </a:r>
            <a:endParaRPr lang="en-GB" sz="1200">
              <a:solidFill>
                <a:srgbClr val="67C04D"/>
              </a:solidFill>
              <a:ea typeface="Roboto" panose="02000000000000000000" pitchFamily="2" charset="0"/>
            </a:endParaRPr>
          </a:p>
        </p:txBody>
      </p:sp>
      <p:sp>
        <p:nvSpPr>
          <p:cNvPr id="40" name="TextBox 39">
            <a:extLst>
              <a:ext uri="{FF2B5EF4-FFF2-40B4-BE49-F238E27FC236}">
                <a16:creationId xmlns:a16="http://schemas.microsoft.com/office/drawing/2014/main" id="{5629475E-8F3A-123E-F63B-26BC4FA4E7AA}"/>
              </a:ext>
            </a:extLst>
          </p:cNvPr>
          <p:cNvSpPr txBox="1"/>
          <p:nvPr/>
        </p:nvSpPr>
        <p:spPr>
          <a:xfrm>
            <a:off x="9880916" y="5065395"/>
            <a:ext cx="1457643" cy="375025"/>
          </a:xfrm>
          <a:prstGeom prst="rect">
            <a:avLst/>
          </a:prstGeom>
          <a:noFill/>
        </p:spPr>
        <p:txBody>
          <a:bodyPr wrap="square" lIns="0" tIns="0" rIns="0" bIns="0" rtlCol="0" anchor="b">
            <a:noAutofit/>
          </a:bodyPr>
          <a:lstStyle/>
          <a:p>
            <a:r>
              <a:rPr lang="en-GB" sz="2800" b="1">
                <a:solidFill>
                  <a:srgbClr val="67C04D"/>
                </a:solidFill>
                <a:ea typeface="Roboto" panose="02000000000000000000" pitchFamily="2" charset="0"/>
              </a:rPr>
              <a:t>0.13%</a:t>
            </a:r>
          </a:p>
        </p:txBody>
      </p:sp>
      <p:sp>
        <p:nvSpPr>
          <p:cNvPr id="41" name="TextBox 40">
            <a:extLst>
              <a:ext uri="{FF2B5EF4-FFF2-40B4-BE49-F238E27FC236}">
                <a16:creationId xmlns:a16="http://schemas.microsoft.com/office/drawing/2014/main" id="{AE0DD748-02B6-FA85-0283-59241311FD56}"/>
              </a:ext>
            </a:extLst>
          </p:cNvPr>
          <p:cNvSpPr txBox="1"/>
          <p:nvPr/>
        </p:nvSpPr>
        <p:spPr>
          <a:xfrm>
            <a:off x="9880916" y="5473050"/>
            <a:ext cx="1907270" cy="594360"/>
          </a:xfrm>
          <a:prstGeom prst="rect">
            <a:avLst/>
          </a:prstGeom>
          <a:noFill/>
        </p:spPr>
        <p:txBody>
          <a:bodyPr wrap="square" lIns="0" tIns="0" rIns="0" bIns="0" rtlCol="0">
            <a:noAutofit/>
          </a:bodyPr>
          <a:lstStyle/>
          <a:p>
            <a:r>
              <a:rPr lang="en-GB" sz="1200">
                <a:solidFill>
                  <a:srgbClr val="67C04D"/>
                </a:solidFill>
                <a:ea typeface="Roboto" panose="02000000000000000000" pitchFamily="2" charset="0"/>
              </a:rPr>
              <a:t>UK agriculture contribution to global sector revenue [6]</a:t>
            </a:r>
          </a:p>
        </p:txBody>
      </p:sp>
      <p:cxnSp>
        <p:nvCxnSpPr>
          <p:cNvPr id="45" name="Straight Connector 44">
            <a:extLst>
              <a:ext uri="{FF2B5EF4-FFF2-40B4-BE49-F238E27FC236}">
                <a16:creationId xmlns:a16="http://schemas.microsoft.com/office/drawing/2014/main" id="{10944D5D-5CA9-5EE3-2C7B-A423F4819A74}"/>
              </a:ext>
            </a:extLst>
          </p:cNvPr>
          <p:cNvCxnSpPr>
            <a:cxnSpLocks/>
          </p:cNvCxnSpPr>
          <p:nvPr/>
        </p:nvCxnSpPr>
        <p:spPr>
          <a:xfrm>
            <a:off x="7762556" y="4952992"/>
            <a:ext cx="1907270" cy="0"/>
          </a:xfrm>
          <a:prstGeom prst="line">
            <a:avLst/>
          </a:prstGeom>
          <a:ln>
            <a:solidFill>
              <a:srgbClr val="67C04D"/>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0D51426-7167-AB06-CC5E-1B98FA63E9D5}"/>
              </a:ext>
            </a:extLst>
          </p:cNvPr>
          <p:cNvCxnSpPr>
            <a:cxnSpLocks/>
          </p:cNvCxnSpPr>
          <p:nvPr/>
        </p:nvCxnSpPr>
        <p:spPr>
          <a:xfrm>
            <a:off x="9880916" y="4952992"/>
            <a:ext cx="1907270" cy="0"/>
          </a:xfrm>
          <a:prstGeom prst="line">
            <a:avLst/>
          </a:prstGeom>
          <a:ln>
            <a:solidFill>
              <a:srgbClr val="67C04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DAC71DB-313E-89FB-B0CE-3DF430A47C01}"/>
              </a:ext>
            </a:extLst>
          </p:cNvPr>
          <p:cNvCxnSpPr>
            <a:cxnSpLocks/>
          </p:cNvCxnSpPr>
          <p:nvPr/>
        </p:nvCxnSpPr>
        <p:spPr>
          <a:xfrm>
            <a:off x="9775371" y="3838575"/>
            <a:ext cx="0" cy="1002015"/>
          </a:xfrm>
          <a:prstGeom prst="line">
            <a:avLst/>
          </a:prstGeom>
          <a:ln>
            <a:solidFill>
              <a:srgbClr val="67C04D"/>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5F6149B-189B-7740-0794-ABB6530509BC}"/>
              </a:ext>
            </a:extLst>
          </p:cNvPr>
          <p:cNvCxnSpPr>
            <a:cxnSpLocks/>
          </p:cNvCxnSpPr>
          <p:nvPr/>
        </p:nvCxnSpPr>
        <p:spPr>
          <a:xfrm>
            <a:off x="9775371" y="5065395"/>
            <a:ext cx="0" cy="1002015"/>
          </a:xfrm>
          <a:prstGeom prst="line">
            <a:avLst/>
          </a:prstGeom>
          <a:ln>
            <a:solidFill>
              <a:srgbClr val="67C04D"/>
            </a:solidFill>
          </a:ln>
        </p:spPr>
        <p:style>
          <a:lnRef idx="1">
            <a:schemeClr val="accent1"/>
          </a:lnRef>
          <a:fillRef idx="0">
            <a:schemeClr val="accent1"/>
          </a:fillRef>
          <a:effectRef idx="0">
            <a:schemeClr val="accent1"/>
          </a:effectRef>
          <a:fontRef idx="minor">
            <a:schemeClr val="tx1"/>
          </a:fontRef>
        </p:style>
      </p:cxnSp>
      <p:sp>
        <p:nvSpPr>
          <p:cNvPr id="54" name="Slide Number Placeholder 53">
            <a:extLst>
              <a:ext uri="{FF2B5EF4-FFF2-40B4-BE49-F238E27FC236}">
                <a16:creationId xmlns:a16="http://schemas.microsoft.com/office/drawing/2014/main" id="{7B3C7908-CA96-636B-DFFD-2098DEBCDCC7}"/>
              </a:ext>
            </a:extLst>
          </p:cNvPr>
          <p:cNvSpPr>
            <a:spLocks noGrp="1"/>
          </p:cNvSpPr>
          <p:nvPr>
            <p:ph type="sldNum" sz="quarter" idx="10"/>
          </p:nvPr>
        </p:nvSpPr>
        <p:spPr/>
        <p:txBody>
          <a:bodyPr/>
          <a:lstStyle/>
          <a:p>
            <a:fld id="{9AD36E64-66A3-400B-9485-C18D2C7F4498}" type="slidenum">
              <a:rPr lang="en-IN" smtClean="0"/>
              <a:pPr/>
              <a:t>5</a:t>
            </a:fld>
            <a:endParaRPr lang="en-IN"/>
          </a:p>
        </p:txBody>
      </p:sp>
    </p:spTree>
    <p:extLst>
      <p:ext uri="{BB962C8B-B14F-4D97-AF65-F5344CB8AC3E}">
        <p14:creationId xmlns:p14="http://schemas.microsoft.com/office/powerpoint/2010/main" val="259328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550FE8-3E15-33E4-F65D-BF37814C45DA}"/>
              </a:ext>
            </a:extLst>
          </p:cNvPr>
          <p:cNvSpPr/>
          <p:nvPr/>
        </p:nvSpPr>
        <p:spPr>
          <a:xfrm>
            <a:off x="0" y="3474720"/>
            <a:ext cx="12192000" cy="2900681"/>
          </a:xfrm>
          <a:prstGeom prst="rect">
            <a:avLst/>
          </a:prstGeom>
          <a:solidFill>
            <a:srgbClr val="0DA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C768C328-D5B9-D38F-B707-F60E97E5F980}"/>
              </a:ext>
            </a:extLst>
          </p:cNvPr>
          <p:cNvSpPr txBox="1"/>
          <p:nvPr/>
        </p:nvSpPr>
        <p:spPr>
          <a:xfrm>
            <a:off x="304801" y="4351350"/>
            <a:ext cx="6662056" cy="1853871"/>
          </a:xfrm>
          <a:prstGeom prst="rect">
            <a:avLst/>
          </a:prstGeom>
          <a:noFill/>
        </p:spPr>
        <p:txBody>
          <a:bodyPr wrap="square" lIns="0" tIns="0" rIns="0" bIns="0" rtlCol="0">
            <a:noAutofit/>
          </a:bodyPr>
          <a:lstStyle/>
          <a:p>
            <a:pPr>
              <a:spcAft>
                <a:spcPts val="800"/>
              </a:spcAft>
            </a:pPr>
            <a:r>
              <a:rPr lang="en-US" sz="1400">
                <a:solidFill>
                  <a:schemeClr val="bg1"/>
                </a:solidFill>
              </a:rPr>
              <a:t>With a rich cultural heritage, innovative talent, and a strong digital presence, the UK's creative industries contribute significantly to the economy and play a crucial role in shaping global cultural trends. Growing at 6.9% 2021-22, compared to 1.2% for the wider economy, the creative industries are a crucial pillar of the UK’s economic future </a:t>
            </a:r>
            <a:r>
              <a:rPr lang="en-US" sz="1400">
                <a:solidFill>
                  <a:schemeClr val="bg1"/>
                </a:solidFill>
                <a:hlinkClick r:id="rId3">
                  <a:extLst>
                    <a:ext uri="{A12FA001-AC4F-418D-AE19-62706E023703}">
                      <ahyp:hlinkClr xmlns:ahyp="http://schemas.microsoft.com/office/drawing/2018/hyperlinkcolor" val="tx"/>
                    </a:ext>
                  </a:extLst>
                </a:hlinkClick>
              </a:rPr>
              <a:t>[15]</a:t>
            </a:r>
            <a:r>
              <a:rPr lang="en-US" sz="1400">
                <a:solidFill>
                  <a:schemeClr val="bg1"/>
                </a:solidFill>
              </a:rPr>
              <a:t>.</a:t>
            </a:r>
          </a:p>
          <a:p>
            <a:pPr>
              <a:spcAft>
                <a:spcPts val="800"/>
              </a:spcAft>
            </a:pPr>
            <a:r>
              <a:rPr lang="en-US" sz="1400">
                <a:solidFill>
                  <a:schemeClr val="bg1"/>
                </a:solidFill>
              </a:rPr>
              <a:t>AI can enhance this growth potential, streamlining processes, providing innovative insights, and freeing up resources for creativity.</a:t>
            </a:r>
            <a:endParaRPr lang="en-GB" sz="1400">
              <a:solidFill>
                <a:schemeClr val="bg1"/>
              </a:solidFill>
            </a:endParaRPr>
          </a:p>
        </p:txBody>
      </p:sp>
      <p:sp>
        <p:nvSpPr>
          <p:cNvPr id="7" name="TextBox 6">
            <a:extLst>
              <a:ext uri="{FF2B5EF4-FFF2-40B4-BE49-F238E27FC236}">
                <a16:creationId xmlns:a16="http://schemas.microsoft.com/office/drawing/2014/main" id="{8FE42F4C-4A38-EDFE-0ACB-9C2F3DE5D91D}"/>
              </a:ext>
            </a:extLst>
          </p:cNvPr>
          <p:cNvSpPr txBox="1"/>
          <p:nvPr/>
        </p:nvSpPr>
        <p:spPr>
          <a:xfrm>
            <a:off x="304801" y="3644901"/>
            <a:ext cx="6400800" cy="638630"/>
          </a:xfrm>
          <a:prstGeom prst="rect">
            <a:avLst/>
          </a:prstGeom>
          <a:noFill/>
        </p:spPr>
        <p:txBody>
          <a:bodyPr wrap="square" lIns="0" tIns="0" rIns="0" bIns="0" rtlCol="0" anchor="b">
            <a:noAutofit/>
          </a:bodyPr>
          <a:lstStyle/>
          <a:p>
            <a:pPr>
              <a:spcAft>
                <a:spcPts val="600"/>
              </a:spcAft>
            </a:pPr>
            <a:r>
              <a:rPr lang="en-GB" sz="4800">
                <a:solidFill>
                  <a:schemeClr val="bg1"/>
                </a:solidFill>
                <a:latin typeface="+mj-lt"/>
              </a:rPr>
              <a:t>Creative Industries</a:t>
            </a:r>
          </a:p>
        </p:txBody>
      </p:sp>
      <p:sp>
        <p:nvSpPr>
          <p:cNvPr id="14" name="Rectangle 13">
            <a:extLst>
              <a:ext uri="{FF2B5EF4-FFF2-40B4-BE49-F238E27FC236}">
                <a16:creationId xmlns:a16="http://schemas.microsoft.com/office/drawing/2014/main" id="{227E741A-E6A0-CB8F-83E1-840A5886C6BE}"/>
              </a:ext>
            </a:extLst>
          </p:cNvPr>
          <p:cNvSpPr/>
          <p:nvPr/>
        </p:nvSpPr>
        <p:spPr>
          <a:xfrm>
            <a:off x="7634514" y="3644901"/>
            <a:ext cx="4281713" cy="256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a:extLst>
              <a:ext uri="{FF2B5EF4-FFF2-40B4-BE49-F238E27FC236}">
                <a16:creationId xmlns:a16="http://schemas.microsoft.com/office/drawing/2014/main" id="{4CC6097B-2FE7-1A59-00C8-B191407ACD62}"/>
              </a:ext>
            </a:extLst>
          </p:cNvPr>
          <p:cNvSpPr txBox="1"/>
          <p:nvPr/>
        </p:nvSpPr>
        <p:spPr>
          <a:xfrm>
            <a:off x="7762556" y="3838575"/>
            <a:ext cx="1457643" cy="375025"/>
          </a:xfrm>
          <a:prstGeom prst="rect">
            <a:avLst/>
          </a:prstGeom>
          <a:noFill/>
        </p:spPr>
        <p:txBody>
          <a:bodyPr wrap="square" lIns="0" tIns="0" rIns="0" bIns="0" rtlCol="0" anchor="b">
            <a:noAutofit/>
          </a:bodyPr>
          <a:lstStyle/>
          <a:p>
            <a:r>
              <a:rPr lang="en-GB" sz="2800" b="1">
                <a:solidFill>
                  <a:srgbClr val="0DA3F5"/>
                </a:solidFill>
                <a:ea typeface="Roboto" panose="02000000000000000000" pitchFamily="2" charset="0"/>
              </a:rPr>
              <a:t>£109bn</a:t>
            </a:r>
          </a:p>
        </p:txBody>
      </p:sp>
      <p:sp>
        <p:nvSpPr>
          <p:cNvPr id="16" name="TextBox 15">
            <a:extLst>
              <a:ext uri="{FF2B5EF4-FFF2-40B4-BE49-F238E27FC236}">
                <a16:creationId xmlns:a16="http://schemas.microsoft.com/office/drawing/2014/main" id="{E425CCBB-B6BF-B374-D2B3-A95BC4908DEF}"/>
              </a:ext>
            </a:extLst>
          </p:cNvPr>
          <p:cNvSpPr txBox="1"/>
          <p:nvPr/>
        </p:nvSpPr>
        <p:spPr>
          <a:xfrm>
            <a:off x="7762556" y="4246230"/>
            <a:ext cx="1907270" cy="594360"/>
          </a:xfrm>
          <a:prstGeom prst="rect">
            <a:avLst/>
          </a:prstGeom>
          <a:noFill/>
        </p:spPr>
        <p:txBody>
          <a:bodyPr wrap="square" lIns="0" tIns="0" rIns="0" bIns="0" rtlCol="0">
            <a:noAutofit/>
          </a:bodyPr>
          <a:lstStyle/>
          <a:p>
            <a:r>
              <a:rPr lang="en-US" sz="1200">
                <a:solidFill>
                  <a:srgbClr val="0DA3F5"/>
                </a:solidFill>
                <a:ea typeface="Roboto" panose="02000000000000000000" pitchFamily="2" charset="0"/>
              </a:rPr>
              <a:t>Contribution to the UK economy in 2021 </a:t>
            </a:r>
            <a:r>
              <a:rPr lang="en-US" sz="1200">
                <a:solidFill>
                  <a:srgbClr val="0DA3F5"/>
                </a:solidFill>
                <a:ea typeface="Roboto" panose="02000000000000000000" pitchFamily="2" charset="0"/>
                <a:hlinkClick r:id="rId3">
                  <a:extLst>
                    <a:ext uri="{A12FA001-AC4F-418D-AE19-62706E023703}">
                      <ahyp:hlinkClr xmlns:ahyp="http://schemas.microsoft.com/office/drawing/2018/hyperlinkcolor" val="tx"/>
                    </a:ext>
                  </a:extLst>
                </a:hlinkClick>
              </a:rPr>
              <a:t>[16]</a:t>
            </a:r>
            <a:endParaRPr lang="en-US" sz="1200">
              <a:solidFill>
                <a:srgbClr val="0DA3F5"/>
              </a:solidFill>
              <a:ea typeface="Roboto" panose="02000000000000000000" pitchFamily="2" charset="0"/>
            </a:endParaRPr>
          </a:p>
        </p:txBody>
      </p:sp>
      <p:sp>
        <p:nvSpPr>
          <p:cNvPr id="34" name="TextBox 33">
            <a:extLst>
              <a:ext uri="{FF2B5EF4-FFF2-40B4-BE49-F238E27FC236}">
                <a16:creationId xmlns:a16="http://schemas.microsoft.com/office/drawing/2014/main" id="{5205BB6A-ECF7-3F58-78B6-7F6B734618DB}"/>
              </a:ext>
            </a:extLst>
          </p:cNvPr>
          <p:cNvSpPr txBox="1"/>
          <p:nvPr/>
        </p:nvSpPr>
        <p:spPr>
          <a:xfrm>
            <a:off x="7762556" y="5065395"/>
            <a:ext cx="1457643" cy="375025"/>
          </a:xfrm>
          <a:prstGeom prst="rect">
            <a:avLst/>
          </a:prstGeom>
          <a:noFill/>
        </p:spPr>
        <p:txBody>
          <a:bodyPr wrap="square" lIns="0" tIns="0" rIns="0" bIns="0" rtlCol="0" anchor="b">
            <a:noAutofit/>
          </a:bodyPr>
          <a:lstStyle/>
          <a:p>
            <a:r>
              <a:rPr lang="en-GB" sz="2800" b="1">
                <a:solidFill>
                  <a:srgbClr val="0DA3F5"/>
                </a:solidFill>
                <a:ea typeface="Roboto" panose="02000000000000000000" pitchFamily="2" charset="0"/>
              </a:rPr>
              <a:t>2.3m</a:t>
            </a:r>
          </a:p>
        </p:txBody>
      </p:sp>
      <p:sp>
        <p:nvSpPr>
          <p:cNvPr id="35" name="TextBox 34">
            <a:extLst>
              <a:ext uri="{FF2B5EF4-FFF2-40B4-BE49-F238E27FC236}">
                <a16:creationId xmlns:a16="http://schemas.microsoft.com/office/drawing/2014/main" id="{847ED55E-F8FD-6E39-31FF-42E849B12848}"/>
              </a:ext>
            </a:extLst>
          </p:cNvPr>
          <p:cNvSpPr txBox="1"/>
          <p:nvPr/>
        </p:nvSpPr>
        <p:spPr>
          <a:xfrm>
            <a:off x="7762556" y="5473050"/>
            <a:ext cx="1907270" cy="594360"/>
          </a:xfrm>
          <a:prstGeom prst="rect">
            <a:avLst/>
          </a:prstGeom>
          <a:noFill/>
        </p:spPr>
        <p:txBody>
          <a:bodyPr wrap="square" lIns="0" tIns="0" rIns="0" bIns="0" rtlCol="0">
            <a:noAutofit/>
          </a:bodyPr>
          <a:lstStyle/>
          <a:p>
            <a:r>
              <a:rPr lang="en-US" sz="1200">
                <a:solidFill>
                  <a:srgbClr val="0DA3F5"/>
                </a:solidFill>
                <a:ea typeface="Roboto" panose="02000000000000000000" pitchFamily="2" charset="0"/>
              </a:rPr>
              <a:t>Individuals employed in the creative industries </a:t>
            </a:r>
            <a:r>
              <a:rPr lang="en-US" sz="1200">
                <a:solidFill>
                  <a:srgbClr val="0DA3F5"/>
                </a:solidFill>
                <a:ea typeface="Roboto" panose="02000000000000000000" pitchFamily="2" charset="0"/>
                <a:hlinkClick r:id="rId4">
                  <a:extLst>
                    <a:ext uri="{A12FA001-AC4F-418D-AE19-62706E023703}">
                      <ahyp:hlinkClr xmlns:ahyp="http://schemas.microsoft.com/office/drawing/2018/hyperlinkcolor" val="tx"/>
                    </a:ext>
                  </a:extLst>
                </a:hlinkClick>
              </a:rPr>
              <a:t>[18]</a:t>
            </a:r>
            <a:endParaRPr lang="en-US" sz="1200">
              <a:solidFill>
                <a:srgbClr val="0DA3F5"/>
              </a:solidFill>
              <a:ea typeface="Roboto" panose="02000000000000000000" pitchFamily="2" charset="0"/>
            </a:endParaRPr>
          </a:p>
        </p:txBody>
      </p:sp>
      <p:sp>
        <p:nvSpPr>
          <p:cNvPr id="42" name="TextBox 41">
            <a:extLst>
              <a:ext uri="{FF2B5EF4-FFF2-40B4-BE49-F238E27FC236}">
                <a16:creationId xmlns:a16="http://schemas.microsoft.com/office/drawing/2014/main" id="{C54BDC0B-00E1-BCE4-000C-D1A51FF15408}"/>
              </a:ext>
            </a:extLst>
          </p:cNvPr>
          <p:cNvSpPr txBox="1"/>
          <p:nvPr/>
        </p:nvSpPr>
        <p:spPr>
          <a:xfrm>
            <a:off x="9880916" y="3838575"/>
            <a:ext cx="1457643" cy="375025"/>
          </a:xfrm>
          <a:prstGeom prst="rect">
            <a:avLst/>
          </a:prstGeom>
          <a:noFill/>
        </p:spPr>
        <p:txBody>
          <a:bodyPr wrap="square" lIns="0" tIns="0" rIns="0" bIns="0" rtlCol="0" anchor="b">
            <a:noAutofit/>
          </a:bodyPr>
          <a:lstStyle/>
          <a:p>
            <a:r>
              <a:rPr lang="en-GB" sz="2800" b="1">
                <a:solidFill>
                  <a:srgbClr val="0DA3F5"/>
                </a:solidFill>
                <a:ea typeface="Roboto" panose="02000000000000000000" pitchFamily="2" charset="0"/>
              </a:rPr>
              <a:t>32%</a:t>
            </a:r>
          </a:p>
        </p:txBody>
      </p:sp>
      <p:sp>
        <p:nvSpPr>
          <p:cNvPr id="43" name="TextBox 42">
            <a:extLst>
              <a:ext uri="{FF2B5EF4-FFF2-40B4-BE49-F238E27FC236}">
                <a16:creationId xmlns:a16="http://schemas.microsoft.com/office/drawing/2014/main" id="{0E963F31-16DE-A1DA-BCB6-1D52AE909D73}"/>
              </a:ext>
            </a:extLst>
          </p:cNvPr>
          <p:cNvSpPr txBox="1"/>
          <p:nvPr/>
        </p:nvSpPr>
        <p:spPr>
          <a:xfrm>
            <a:off x="9880916" y="4246230"/>
            <a:ext cx="1907270" cy="594360"/>
          </a:xfrm>
          <a:prstGeom prst="rect">
            <a:avLst/>
          </a:prstGeom>
          <a:noFill/>
        </p:spPr>
        <p:txBody>
          <a:bodyPr wrap="square" lIns="0" tIns="0" rIns="0" bIns="0" rtlCol="0">
            <a:noAutofit/>
          </a:bodyPr>
          <a:lstStyle/>
          <a:p>
            <a:r>
              <a:rPr lang="en-US" sz="1200">
                <a:solidFill>
                  <a:srgbClr val="0DA3F5"/>
                </a:solidFill>
                <a:ea typeface="Roboto" panose="02000000000000000000" pitchFamily="2" charset="0"/>
              </a:rPr>
              <a:t>Of the workforce are self-employed, double the national average </a:t>
            </a:r>
            <a:r>
              <a:rPr lang="en-US" sz="1200">
                <a:solidFill>
                  <a:srgbClr val="0DA3F5"/>
                </a:solidFill>
                <a:ea typeface="Roboto" panose="02000000000000000000" pitchFamily="2" charset="0"/>
                <a:hlinkClick r:id="rId4">
                  <a:extLst>
                    <a:ext uri="{A12FA001-AC4F-418D-AE19-62706E023703}">
                      <ahyp:hlinkClr xmlns:ahyp="http://schemas.microsoft.com/office/drawing/2018/hyperlinkcolor" val="tx"/>
                    </a:ext>
                  </a:extLst>
                </a:hlinkClick>
              </a:rPr>
              <a:t>[17]</a:t>
            </a:r>
            <a:endParaRPr lang="en-US" sz="1200">
              <a:solidFill>
                <a:srgbClr val="0DA3F5"/>
              </a:solidFill>
              <a:ea typeface="Roboto" panose="02000000000000000000" pitchFamily="2" charset="0"/>
            </a:endParaRPr>
          </a:p>
        </p:txBody>
      </p:sp>
      <p:sp>
        <p:nvSpPr>
          <p:cNvPr id="40" name="TextBox 39">
            <a:extLst>
              <a:ext uri="{FF2B5EF4-FFF2-40B4-BE49-F238E27FC236}">
                <a16:creationId xmlns:a16="http://schemas.microsoft.com/office/drawing/2014/main" id="{5629475E-8F3A-123E-F63B-26BC4FA4E7AA}"/>
              </a:ext>
            </a:extLst>
          </p:cNvPr>
          <p:cNvSpPr txBox="1"/>
          <p:nvPr/>
        </p:nvSpPr>
        <p:spPr>
          <a:xfrm>
            <a:off x="9880916" y="5065395"/>
            <a:ext cx="1457643" cy="375025"/>
          </a:xfrm>
          <a:prstGeom prst="rect">
            <a:avLst/>
          </a:prstGeom>
          <a:noFill/>
        </p:spPr>
        <p:txBody>
          <a:bodyPr wrap="square" lIns="0" tIns="0" rIns="0" bIns="0" rtlCol="0" anchor="b">
            <a:noAutofit/>
          </a:bodyPr>
          <a:lstStyle/>
          <a:p>
            <a:r>
              <a:rPr lang="en-GB" sz="2800" b="1">
                <a:solidFill>
                  <a:srgbClr val="0DA3F5"/>
                </a:solidFill>
                <a:ea typeface="Roboto" panose="02000000000000000000" pitchFamily="2" charset="0"/>
              </a:rPr>
              <a:t>5.45%</a:t>
            </a:r>
          </a:p>
        </p:txBody>
      </p:sp>
      <p:sp>
        <p:nvSpPr>
          <p:cNvPr id="41" name="TextBox 40">
            <a:extLst>
              <a:ext uri="{FF2B5EF4-FFF2-40B4-BE49-F238E27FC236}">
                <a16:creationId xmlns:a16="http://schemas.microsoft.com/office/drawing/2014/main" id="{AE0DD748-02B6-FA85-0283-59241311FD56}"/>
              </a:ext>
            </a:extLst>
          </p:cNvPr>
          <p:cNvSpPr txBox="1"/>
          <p:nvPr/>
        </p:nvSpPr>
        <p:spPr>
          <a:xfrm>
            <a:off x="9880916" y="5473050"/>
            <a:ext cx="1907270" cy="594360"/>
          </a:xfrm>
          <a:prstGeom prst="rect">
            <a:avLst/>
          </a:prstGeom>
          <a:noFill/>
        </p:spPr>
        <p:txBody>
          <a:bodyPr wrap="square" lIns="0" tIns="0" rIns="0" bIns="0" rtlCol="0">
            <a:noAutofit/>
          </a:bodyPr>
          <a:lstStyle/>
          <a:p>
            <a:r>
              <a:rPr lang="en-US" sz="1200">
                <a:solidFill>
                  <a:srgbClr val="0DA3F5"/>
                </a:solidFill>
                <a:ea typeface="Roboto" panose="02000000000000000000" pitchFamily="2" charset="0"/>
              </a:rPr>
              <a:t>UK creative industries contribution to global sector revenue [19]</a:t>
            </a:r>
          </a:p>
        </p:txBody>
      </p:sp>
      <p:cxnSp>
        <p:nvCxnSpPr>
          <p:cNvPr id="45" name="Straight Connector 44">
            <a:extLst>
              <a:ext uri="{FF2B5EF4-FFF2-40B4-BE49-F238E27FC236}">
                <a16:creationId xmlns:a16="http://schemas.microsoft.com/office/drawing/2014/main" id="{10944D5D-5CA9-5EE3-2C7B-A423F4819A74}"/>
              </a:ext>
            </a:extLst>
          </p:cNvPr>
          <p:cNvCxnSpPr>
            <a:cxnSpLocks/>
          </p:cNvCxnSpPr>
          <p:nvPr/>
        </p:nvCxnSpPr>
        <p:spPr>
          <a:xfrm>
            <a:off x="7762556" y="4952992"/>
            <a:ext cx="1907270" cy="0"/>
          </a:xfrm>
          <a:prstGeom prst="line">
            <a:avLst/>
          </a:prstGeom>
          <a:ln>
            <a:solidFill>
              <a:srgbClr val="0DA3F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0D51426-7167-AB06-CC5E-1B98FA63E9D5}"/>
              </a:ext>
            </a:extLst>
          </p:cNvPr>
          <p:cNvCxnSpPr>
            <a:cxnSpLocks/>
          </p:cNvCxnSpPr>
          <p:nvPr/>
        </p:nvCxnSpPr>
        <p:spPr>
          <a:xfrm>
            <a:off x="9880916" y="4952992"/>
            <a:ext cx="1907270" cy="0"/>
          </a:xfrm>
          <a:prstGeom prst="line">
            <a:avLst/>
          </a:prstGeom>
          <a:ln>
            <a:solidFill>
              <a:srgbClr val="0DA3F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DAC71DB-313E-89FB-B0CE-3DF430A47C01}"/>
              </a:ext>
            </a:extLst>
          </p:cNvPr>
          <p:cNvCxnSpPr>
            <a:cxnSpLocks/>
          </p:cNvCxnSpPr>
          <p:nvPr/>
        </p:nvCxnSpPr>
        <p:spPr>
          <a:xfrm>
            <a:off x="9775371" y="3838575"/>
            <a:ext cx="0" cy="1002015"/>
          </a:xfrm>
          <a:prstGeom prst="line">
            <a:avLst/>
          </a:prstGeom>
          <a:ln>
            <a:solidFill>
              <a:srgbClr val="0DA3F5"/>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5F6149B-189B-7740-0794-ABB6530509BC}"/>
              </a:ext>
            </a:extLst>
          </p:cNvPr>
          <p:cNvCxnSpPr>
            <a:cxnSpLocks/>
          </p:cNvCxnSpPr>
          <p:nvPr/>
        </p:nvCxnSpPr>
        <p:spPr>
          <a:xfrm>
            <a:off x="9775371" y="5065395"/>
            <a:ext cx="0" cy="1002015"/>
          </a:xfrm>
          <a:prstGeom prst="line">
            <a:avLst/>
          </a:prstGeom>
          <a:ln>
            <a:solidFill>
              <a:srgbClr val="0DA3F5"/>
            </a:solidFill>
          </a:ln>
        </p:spPr>
        <p:style>
          <a:lnRef idx="1">
            <a:schemeClr val="accent1"/>
          </a:lnRef>
          <a:fillRef idx="0">
            <a:schemeClr val="accent1"/>
          </a:fillRef>
          <a:effectRef idx="0">
            <a:schemeClr val="accent1"/>
          </a:effectRef>
          <a:fontRef idx="minor">
            <a:schemeClr val="tx1"/>
          </a:fontRef>
        </p:style>
      </p:cxnSp>
      <p:sp>
        <p:nvSpPr>
          <p:cNvPr id="54" name="Slide Number Placeholder 53">
            <a:extLst>
              <a:ext uri="{FF2B5EF4-FFF2-40B4-BE49-F238E27FC236}">
                <a16:creationId xmlns:a16="http://schemas.microsoft.com/office/drawing/2014/main" id="{7B3C7908-CA96-636B-DFFD-2098DEBCDCC7}"/>
              </a:ext>
            </a:extLst>
          </p:cNvPr>
          <p:cNvSpPr>
            <a:spLocks noGrp="1"/>
          </p:cNvSpPr>
          <p:nvPr>
            <p:ph type="sldNum" sz="quarter" idx="10"/>
          </p:nvPr>
        </p:nvSpPr>
        <p:spPr/>
        <p:txBody>
          <a:bodyPr/>
          <a:lstStyle/>
          <a:p>
            <a:fld id="{9AD36E64-66A3-400B-9485-C18D2C7F4498}" type="slidenum">
              <a:rPr lang="en-IN" smtClean="0"/>
              <a:pPr/>
              <a:t>6</a:t>
            </a:fld>
            <a:endParaRPr lang="en-IN"/>
          </a:p>
        </p:txBody>
      </p:sp>
      <p:pic>
        <p:nvPicPr>
          <p:cNvPr id="3" name="Picture 2" descr="A close up of a painting&#10;&#10;Description automatically generated">
            <a:extLst>
              <a:ext uri="{FF2B5EF4-FFF2-40B4-BE49-F238E27FC236}">
                <a16:creationId xmlns:a16="http://schemas.microsoft.com/office/drawing/2014/main" id="{652EA592-CA01-332E-E90B-606E72E287E7}"/>
              </a:ext>
            </a:extLst>
          </p:cNvPr>
          <p:cNvPicPr>
            <a:picLocks noChangeAspect="1"/>
          </p:cNvPicPr>
          <p:nvPr/>
        </p:nvPicPr>
        <p:blipFill rotWithShape="1">
          <a:blip r:embed="rId5">
            <a:extLst>
              <a:ext uri="{28A0092B-C50C-407E-A947-70E740481C1C}">
                <a14:useLocalDpi xmlns:a14="http://schemas.microsoft.com/office/drawing/2010/main" val="0"/>
              </a:ext>
            </a:extLst>
          </a:blip>
          <a:srcRect t="28864" b="28864"/>
          <a:stretch/>
        </p:blipFill>
        <p:spPr>
          <a:xfrm>
            <a:off x="0" y="0"/>
            <a:ext cx="12192000" cy="3474720"/>
          </a:xfrm>
          <a:prstGeom prst="rect">
            <a:avLst/>
          </a:prstGeom>
        </p:spPr>
      </p:pic>
    </p:spTree>
    <p:extLst>
      <p:ext uri="{BB962C8B-B14F-4D97-AF65-F5344CB8AC3E}">
        <p14:creationId xmlns:p14="http://schemas.microsoft.com/office/powerpoint/2010/main" val="284355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550FE8-3E15-33E4-F65D-BF37814C45DA}"/>
              </a:ext>
            </a:extLst>
          </p:cNvPr>
          <p:cNvSpPr/>
          <p:nvPr/>
        </p:nvSpPr>
        <p:spPr>
          <a:xfrm>
            <a:off x="0" y="3474720"/>
            <a:ext cx="12192000" cy="2900681"/>
          </a:xfrm>
          <a:prstGeom prst="rect">
            <a:avLst/>
          </a:prstGeom>
          <a:solidFill>
            <a:srgbClr val="00A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C768C328-D5B9-D38F-B707-F60E97E5F980}"/>
              </a:ext>
            </a:extLst>
          </p:cNvPr>
          <p:cNvSpPr txBox="1"/>
          <p:nvPr/>
        </p:nvSpPr>
        <p:spPr>
          <a:xfrm>
            <a:off x="304801" y="4351350"/>
            <a:ext cx="6662056" cy="1853871"/>
          </a:xfrm>
          <a:prstGeom prst="rect">
            <a:avLst/>
          </a:prstGeom>
          <a:noFill/>
        </p:spPr>
        <p:txBody>
          <a:bodyPr wrap="square" lIns="0" tIns="0" rIns="0" bIns="0" rtlCol="0">
            <a:noAutofit/>
          </a:bodyPr>
          <a:lstStyle/>
          <a:p>
            <a:pPr>
              <a:spcAft>
                <a:spcPts val="800"/>
              </a:spcAft>
            </a:pPr>
            <a:r>
              <a:rPr lang="en-US" sz="1400">
                <a:solidFill>
                  <a:schemeClr val="bg1"/>
                </a:solidFill>
              </a:rPr>
              <a:t>Construction is one of the largest sectors in the UK economy, but the adoption of new technologies has been more challenging to implement. With output 23% below the whole economy average, and significant </a:t>
            </a:r>
            <a:r>
              <a:rPr lang="en-US" sz="1400" err="1">
                <a:solidFill>
                  <a:schemeClr val="bg1"/>
                </a:solidFill>
              </a:rPr>
              <a:t>labour</a:t>
            </a:r>
            <a:r>
              <a:rPr lang="en-US" sz="1400">
                <a:solidFill>
                  <a:schemeClr val="bg1"/>
                </a:solidFill>
              </a:rPr>
              <a:t> force challenges emerging, AI has the potential to transform and invigorate the industry </a:t>
            </a:r>
            <a:r>
              <a:rPr lang="en-US" sz="1400">
                <a:solidFill>
                  <a:schemeClr val="bg1"/>
                </a:solidFill>
                <a:hlinkClick r:id="rId3">
                  <a:extLst>
                    <a:ext uri="{A12FA001-AC4F-418D-AE19-62706E023703}">
                      <ahyp:hlinkClr xmlns:ahyp="http://schemas.microsoft.com/office/drawing/2018/hyperlinkcolor" val="tx"/>
                    </a:ext>
                  </a:extLst>
                </a:hlinkClick>
              </a:rPr>
              <a:t>[27]</a:t>
            </a:r>
            <a:r>
              <a:rPr lang="en-US" sz="1400">
                <a:solidFill>
                  <a:schemeClr val="bg1"/>
                </a:solidFill>
              </a:rPr>
              <a:t>. </a:t>
            </a:r>
          </a:p>
          <a:p>
            <a:pPr>
              <a:spcAft>
                <a:spcPts val="800"/>
              </a:spcAft>
            </a:pPr>
            <a:r>
              <a:rPr lang="en-US" sz="1400">
                <a:solidFill>
                  <a:schemeClr val="bg1"/>
                </a:solidFill>
              </a:rPr>
              <a:t>Leveraging the power of artificial intelligence and machine learning the construction industry can reduce waste, improve processes, and accelerate project timelines, significantly enhancing productivity across the sector. </a:t>
            </a:r>
          </a:p>
        </p:txBody>
      </p:sp>
      <p:sp>
        <p:nvSpPr>
          <p:cNvPr id="7" name="TextBox 6">
            <a:extLst>
              <a:ext uri="{FF2B5EF4-FFF2-40B4-BE49-F238E27FC236}">
                <a16:creationId xmlns:a16="http://schemas.microsoft.com/office/drawing/2014/main" id="{8FE42F4C-4A38-EDFE-0ACB-9C2F3DE5D91D}"/>
              </a:ext>
            </a:extLst>
          </p:cNvPr>
          <p:cNvSpPr txBox="1"/>
          <p:nvPr/>
        </p:nvSpPr>
        <p:spPr>
          <a:xfrm>
            <a:off x="304801" y="3644901"/>
            <a:ext cx="6400800" cy="638630"/>
          </a:xfrm>
          <a:prstGeom prst="rect">
            <a:avLst/>
          </a:prstGeom>
          <a:noFill/>
        </p:spPr>
        <p:txBody>
          <a:bodyPr wrap="square" lIns="0" tIns="0" rIns="0" bIns="0" rtlCol="0" anchor="b">
            <a:noAutofit/>
          </a:bodyPr>
          <a:lstStyle/>
          <a:p>
            <a:pPr>
              <a:spcAft>
                <a:spcPts val="600"/>
              </a:spcAft>
            </a:pPr>
            <a:r>
              <a:rPr lang="en-GB" sz="4800">
                <a:solidFill>
                  <a:schemeClr val="bg1"/>
                </a:solidFill>
                <a:latin typeface="+mj-lt"/>
              </a:rPr>
              <a:t>Construction</a:t>
            </a:r>
          </a:p>
        </p:txBody>
      </p:sp>
      <p:sp>
        <p:nvSpPr>
          <p:cNvPr id="14" name="Rectangle 13">
            <a:extLst>
              <a:ext uri="{FF2B5EF4-FFF2-40B4-BE49-F238E27FC236}">
                <a16:creationId xmlns:a16="http://schemas.microsoft.com/office/drawing/2014/main" id="{227E741A-E6A0-CB8F-83E1-840A5886C6BE}"/>
              </a:ext>
            </a:extLst>
          </p:cNvPr>
          <p:cNvSpPr/>
          <p:nvPr/>
        </p:nvSpPr>
        <p:spPr>
          <a:xfrm>
            <a:off x="7634514" y="3644901"/>
            <a:ext cx="4281713" cy="256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a:extLst>
              <a:ext uri="{FF2B5EF4-FFF2-40B4-BE49-F238E27FC236}">
                <a16:creationId xmlns:a16="http://schemas.microsoft.com/office/drawing/2014/main" id="{4CC6097B-2FE7-1A59-00C8-B191407ACD62}"/>
              </a:ext>
            </a:extLst>
          </p:cNvPr>
          <p:cNvSpPr txBox="1"/>
          <p:nvPr/>
        </p:nvSpPr>
        <p:spPr>
          <a:xfrm>
            <a:off x="7762556" y="3838575"/>
            <a:ext cx="1457643" cy="375025"/>
          </a:xfrm>
          <a:prstGeom prst="rect">
            <a:avLst/>
          </a:prstGeom>
          <a:noFill/>
        </p:spPr>
        <p:txBody>
          <a:bodyPr wrap="square" lIns="0" tIns="0" rIns="0" bIns="0" rtlCol="0" anchor="b">
            <a:noAutofit/>
          </a:bodyPr>
          <a:lstStyle/>
          <a:p>
            <a:r>
              <a:rPr lang="en-GB" sz="2800" b="1">
                <a:solidFill>
                  <a:srgbClr val="00A788"/>
                </a:solidFill>
                <a:ea typeface="Roboto" panose="02000000000000000000" pitchFamily="2" charset="0"/>
              </a:rPr>
              <a:t>£116bn</a:t>
            </a:r>
          </a:p>
        </p:txBody>
      </p:sp>
      <p:sp>
        <p:nvSpPr>
          <p:cNvPr id="16" name="TextBox 15">
            <a:extLst>
              <a:ext uri="{FF2B5EF4-FFF2-40B4-BE49-F238E27FC236}">
                <a16:creationId xmlns:a16="http://schemas.microsoft.com/office/drawing/2014/main" id="{E425CCBB-B6BF-B374-D2B3-A95BC4908DEF}"/>
              </a:ext>
            </a:extLst>
          </p:cNvPr>
          <p:cNvSpPr txBox="1"/>
          <p:nvPr/>
        </p:nvSpPr>
        <p:spPr>
          <a:xfrm>
            <a:off x="7762556" y="4246230"/>
            <a:ext cx="1907270" cy="594360"/>
          </a:xfrm>
          <a:prstGeom prst="rect">
            <a:avLst/>
          </a:prstGeom>
          <a:noFill/>
        </p:spPr>
        <p:txBody>
          <a:bodyPr wrap="square" lIns="0" tIns="0" rIns="0" bIns="0" rtlCol="0">
            <a:noAutofit/>
          </a:bodyPr>
          <a:lstStyle/>
          <a:p>
            <a:r>
              <a:rPr lang="en-US" sz="1200">
                <a:solidFill>
                  <a:srgbClr val="00A788"/>
                </a:solidFill>
                <a:ea typeface="Roboto" panose="02000000000000000000" pitchFamily="2" charset="0"/>
              </a:rPr>
              <a:t>Contribution to the UK economy 2021 </a:t>
            </a:r>
            <a:r>
              <a:rPr lang="en-US" sz="1200">
                <a:solidFill>
                  <a:srgbClr val="00A788"/>
                </a:solidFill>
                <a:ea typeface="Roboto" panose="02000000000000000000" pitchFamily="2" charset="0"/>
                <a:hlinkClick r:id="rId4">
                  <a:extLst>
                    <a:ext uri="{A12FA001-AC4F-418D-AE19-62706E023703}">
                      <ahyp:hlinkClr xmlns:ahyp="http://schemas.microsoft.com/office/drawing/2018/hyperlinkcolor" val="tx"/>
                    </a:ext>
                  </a:extLst>
                </a:hlinkClick>
              </a:rPr>
              <a:t>[28]</a:t>
            </a:r>
            <a:endParaRPr lang="en-US" sz="1200">
              <a:solidFill>
                <a:srgbClr val="00A788"/>
              </a:solidFill>
              <a:ea typeface="Roboto" panose="02000000000000000000" pitchFamily="2" charset="0"/>
            </a:endParaRPr>
          </a:p>
        </p:txBody>
      </p:sp>
      <p:sp>
        <p:nvSpPr>
          <p:cNvPr id="34" name="TextBox 33">
            <a:extLst>
              <a:ext uri="{FF2B5EF4-FFF2-40B4-BE49-F238E27FC236}">
                <a16:creationId xmlns:a16="http://schemas.microsoft.com/office/drawing/2014/main" id="{5205BB6A-ECF7-3F58-78B6-7F6B734618DB}"/>
              </a:ext>
            </a:extLst>
          </p:cNvPr>
          <p:cNvSpPr txBox="1"/>
          <p:nvPr/>
        </p:nvSpPr>
        <p:spPr>
          <a:xfrm>
            <a:off x="7762556" y="5065395"/>
            <a:ext cx="1457643" cy="375025"/>
          </a:xfrm>
          <a:prstGeom prst="rect">
            <a:avLst/>
          </a:prstGeom>
          <a:noFill/>
        </p:spPr>
        <p:txBody>
          <a:bodyPr wrap="square" lIns="0" tIns="0" rIns="0" bIns="0" rtlCol="0" anchor="b">
            <a:noAutofit/>
          </a:bodyPr>
          <a:lstStyle/>
          <a:p>
            <a:r>
              <a:rPr lang="en-GB" sz="2800" b="1">
                <a:solidFill>
                  <a:srgbClr val="00A788"/>
                </a:solidFill>
                <a:ea typeface="Roboto" panose="02000000000000000000" pitchFamily="2" charset="0"/>
              </a:rPr>
              <a:t>61%</a:t>
            </a:r>
          </a:p>
        </p:txBody>
      </p:sp>
      <p:sp>
        <p:nvSpPr>
          <p:cNvPr id="35" name="TextBox 34">
            <a:extLst>
              <a:ext uri="{FF2B5EF4-FFF2-40B4-BE49-F238E27FC236}">
                <a16:creationId xmlns:a16="http://schemas.microsoft.com/office/drawing/2014/main" id="{847ED55E-F8FD-6E39-31FF-42E849B12848}"/>
              </a:ext>
            </a:extLst>
          </p:cNvPr>
          <p:cNvSpPr txBox="1"/>
          <p:nvPr/>
        </p:nvSpPr>
        <p:spPr>
          <a:xfrm>
            <a:off x="7762556" y="5473050"/>
            <a:ext cx="1907270" cy="594360"/>
          </a:xfrm>
          <a:prstGeom prst="rect">
            <a:avLst/>
          </a:prstGeom>
          <a:noFill/>
        </p:spPr>
        <p:txBody>
          <a:bodyPr wrap="square" lIns="0" tIns="0" rIns="0" bIns="0" rtlCol="0">
            <a:noAutofit/>
          </a:bodyPr>
          <a:lstStyle/>
          <a:p>
            <a:r>
              <a:rPr lang="en-US" sz="1200">
                <a:solidFill>
                  <a:srgbClr val="00A788"/>
                </a:solidFill>
                <a:ea typeface="Roboto" panose="02000000000000000000" pitchFamily="2" charset="0"/>
              </a:rPr>
              <a:t>Of the current workforce is expected to leave in the next decade </a:t>
            </a:r>
            <a:r>
              <a:rPr lang="en-US" sz="1200">
                <a:solidFill>
                  <a:srgbClr val="00A788"/>
                </a:solidFill>
                <a:ea typeface="Roboto" panose="02000000000000000000" pitchFamily="2" charset="0"/>
                <a:hlinkClick r:id="rId5">
                  <a:extLst>
                    <a:ext uri="{A12FA001-AC4F-418D-AE19-62706E023703}">
                      <ahyp:hlinkClr xmlns:ahyp="http://schemas.microsoft.com/office/drawing/2018/hyperlinkcolor" val="tx"/>
                    </a:ext>
                  </a:extLst>
                </a:hlinkClick>
              </a:rPr>
              <a:t>[30]</a:t>
            </a:r>
            <a:endParaRPr lang="en-US" sz="1200">
              <a:solidFill>
                <a:srgbClr val="00A788"/>
              </a:solidFill>
              <a:ea typeface="Roboto" panose="02000000000000000000" pitchFamily="2" charset="0"/>
            </a:endParaRPr>
          </a:p>
        </p:txBody>
      </p:sp>
      <p:sp>
        <p:nvSpPr>
          <p:cNvPr id="42" name="TextBox 41">
            <a:extLst>
              <a:ext uri="{FF2B5EF4-FFF2-40B4-BE49-F238E27FC236}">
                <a16:creationId xmlns:a16="http://schemas.microsoft.com/office/drawing/2014/main" id="{C54BDC0B-00E1-BCE4-000C-D1A51FF15408}"/>
              </a:ext>
            </a:extLst>
          </p:cNvPr>
          <p:cNvSpPr txBox="1"/>
          <p:nvPr/>
        </p:nvSpPr>
        <p:spPr>
          <a:xfrm>
            <a:off x="9880916" y="3838575"/>
            <a:ext cx="1457643" cy="375025"/>
          </a:xfrm>
          <a:prstGeom prst="rect">
            <a:avLst/>
          </a:prstGeom>
          <a:noFill/>
        </p:spPr>
        <p:txBody>
          <a:bodyPr wrap="square" lIns="0" tIns="0" rIns="0" bIns="0" rtlCol="0" anchor="b">
            <a:noAutofit/>
          </a:bodyPr>
          <a:lstStyle/>
          <a:p>
            <a:r>
              <a:rPr lang="en-GB" sz="2800" b="1">
                <a:solidFill>
                  <a:srgbClr val="00A788"/>
                </a:solidFill>
                <a:ea typeface="Roboto" panose="02000000000000000000" pitchFamily="2" charset="0"/>
              </a:rPr>
              <a:t>2.15m</a:t>
            </a:r>
          </a:p>
        </p:txBody>
      </p:sp>
      <p:sp>
        <p:nvSpPr>
          <p:cNvPr id="43" name="TextBox 42">
            <a:extLst>
              <a:ext uri="{FF2B5EF4-FFF2-40B4-BE49-F238E27FC236}">
                <a16:creationId xmlns:a16="http://schemas.microsoft.com/office/drawing/2014/main" id="{0E963F31-16DE-A1DA-BCB6-1D52AE909D73}"/>
              </a:ext>
            </a:extLst>
          </p:cNvPr>
          <p:cNvSpPr txBox="1"/>
          <p:nvPr/>
        </p:nvSpPr>
        <p:spPr>
          <a:xfrm>
            <a:off x="9880916" y="4246230"/>
            <a:ext cx="1907270" cy="594360"/>
          </a:xfrm>
          <a:prstGeom prst="rect">
            <a:avLst/>
          </a:prstGeom>
          <a:noFill/>
        </p:spPr>
        <p:txBody>
          <a:bodyPr wrap="square" lIns="0" tIns="0" rIns="0" bIns="0" rtlCol="0">
            <a:noAutofit/>
          </a:bodyPr>
          <a:lstStyle/>
          <a:p>
            <a:r>
              <a:rPr lang="en-US" sz="1200">
                <a:solidFill>
                  <a:srgbClr val="00A788"/>
                </a:solidFill>
                <a:ea typeface="Roboto" panose="02000000000000000000" pitchFamily="2" charset="0"/>
              </a:rPr>
              <a:t>Individuals employed in the industry </a:t>
            </a:r>
            <a:r>
              <a:rPr lang="en-US" sz="1200">
                <a:solidFill>
                  <a:srgbClr val="00A788"/>
                </a:solidFill>
                <a:ea typeface="Roboto" panose="02000000000000000000" pitchFamily="2" charset="0"/>
                <a:hlinkClick r:id="rId4">
                  <a:extLst>
                    <a:ext uri="{A12FA001-AC4F-418D-AE19-62706E023703}">
                      <ahyp:hlinkClr xmlns:ahyp="http://schemas.microsoft.com/office/drawing/2018/hyperlinkcolor" val="tx"/>
                    </a:ext>
                  </a:extLst>
                </a:hlinkClick>
              </a:rPr>
              <a:t>[29]</a:t>
            </a:r>
            <a:endParaRPr lang="en-US" sz="1200">
              <a:solidFill>
                <a:srgbClr val="00A788"/>
              </a:solidFill>
              <a:ea typeface="Roboto" panose="02000000000000000000" pitchFamily="2" charset="0"/>
            </a:endParaRPr>
          </a:p>
        </p:txBody>
      </p:sp>
      <p:sp>
        <p:nvSpPr>
          <p:cNvPr id="40" name="TextBox 39">
            <a:extLst>
              <a:ext uri="{FF2B5EF4-FFF2-40B4-BE49-F238E27FC236}">
                <a16:creationId xmlns:a16="http://schemas.microsoft.com/office/drawing/2014/main" id="{5629475E-8F3A-123E-F63B-26BC4FA4E7AA}"/>
              </a:ext>
            </a:extLst>
          </p:cNvPr>
          <p:cNvSpPr txBox="1"/>
          <p:nvPr/>
        </p:nvSpPr>
        <p:spPr>
          <a:xfrm>
            <a:off x="9880916" y="5065395"/>
            <a:ext cx="1457643" cy="375025"/>
          </a:xfrm>
          <a:prstGeom prst="rect">
            <a:avLst/>
          </a:prstGeom>
          <a:noFill/>
        </p:spPr>
        <p:txBody>
          <a:bodyPr wrap="square" lIns="0" tIns="0" rIns="0" bIns="0" rtlCol="0" anchor="b">
            <a:noAutofit/>
          </a:bodyPr>
          <a:lstStyle/>
          <a:p>
            <a:r>
              <a:rPr lang="en-GB" sz="2800" b="1">
                <a:solidFill>
                  <a:srgbClr val="00A788"/>
                </a:solidFill>
                <a:ea typeface="Roboto" panose="02000000000000000000" pitchFamily="2" charset="0"/>
              </a:rPr>
              <a:t>2.79%</a:t>
            </a:r>
          </a:p>
        </p:txBody>
      </p:sp>
      <p:sp>
        <p:nvSpPr>
          <p:cNvPr id="41" name="TextBox 40">
            <a:extLst>
              <a:ext uri="{FF2B5EF4-FFF2-40B4-BE49-F238E27FC236}">
                <a16:creationId xmlns:a16="http://schemas.microsoft.com/office/drawing/2014/main" id="{AE0DD748-02B6-FA85-0283-59241311FD56}"/>
              </a:ext>
            </a:extLst>
          </p:cNvPr>
          <p:cNvSpPr txBox="1"/>
          <p:nvPr/>
        </p:nvSpPr>
        <p:spPr>
          <a:xfrm>
            <a:off x="9880916" y="5473050"/>
            <a:ext cx="1907270" cy="594360"/>
          </a:xfrm>
          <a:prstGeom prst="rect">
            <a:avLst/>
          </a:prstGeom>
          <a:noFill/>
        </p:spPr>
        <p:txBody>
          <a:bodyPr wrap="square" lIns="0" tIns="0" rIns="0" bIns="0" rtlCol="0">
            <a:noAutofit/>
          </a:bodyPr>
          <a:lstStyle/>
          <a:p>
            <a:r>
              <a:rPr lang="en-US" sz="1200">
                <a:solidFill>
                  <a:srgbClr val="00A788"/>
                </a:solidFill>
                <a:ea typeface="Roboto" panose="02000000000000000000" pitchFamily="2" charset="0"/>
              </a:rPr>
              <a:t>UK construction industry contribution to global sector revenue [31]</a:t>
            </a:r>
          </a:p>
        </p:txBody>
      </p:sp>
      <p:cxnSp>
        <p:nvCxnSpPr>
          <p:cNvPr id="45" name="Straight Connector 44">
            <a:extLst>
              <a:ext uri="{FF2B5EF4-FFF2-40B4-BE49-F238E27FC236}">
                <a16:creationId xmlns:a16="http://schemas.microsoft.com/office/drawing/2014/main" id="{10944D5D-5CA9-5EE3-2C7B-A423F4819A74}"/>
              </a:ext>
            </a:extLst>
          </p:cNvPr>
          <p:cNvCxnSpPr>
            <a:cxnSpLocks/>
          </p:cNvCxnSpPr>
          <p:nvPr/>
        </p:nvCxnSpPr>
        <p:spPr>
          <a:xfrm>
            <a:off x="7762556" y="4952992"/>
            <a:ext cx="1907270" cy="0"/>
          </a:xfrm>
          <a:prstGeom prst="line">
            <a:avLst/>
          </a:prstGeom>
          <a:ln>
            <a:solidFill>
              <a:srgbClr val="00A788"/>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0D51426-7167-AB06-CC5E-1B98FA63E9D5}"/>
              </a:ext>
            </a:extLst>
          </p:cNvPr>
          <p:cNvCxnSpPr>
            <a:cxnSpLocks/>
          </p:cNvCxnSpPr>
          <p:nvPr/>
        </p:nvCxnSpPr>
        <p:spPr>
          <a:xfrm>
            <a:off x="9880916" y="4952992"/>
            <a:ext cx="1907270" cy="0"/>
          </a:xfrm>
          <a:prstGeom prst="line">
            <a:avLst/>
          </a:prstGeom>
          <a:ln>
            <a:solidFill>
              <a:srgbClr val="00A788"/>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DAC71DB-313E-89FB-B0CE-3DF430A47C01}"/>
              </a:ext>
            </a:extLst>
          </p:cNvPr>
          <p:cNvCxnSpPr>
            <a:cxnSpLocks/>
          </p:cNvCxnSpPr>
          <p:nvPr/>
        </p:nvCxnSpPr>
        <p:spPr>
          <a:xfrm>
            <a:off x="9775371" y="3838575"/>
            <a:ext cx="0" cy="1002015"/>
          </a:xfrm>
          <a:prstGeom prst="line">
            <a:avLst/>
          </a:prstGeom>
          <a:ln>
            <a:solidFill>
              <a:srgbClr val="00A788"/>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5F6149B-189B-7740-0794-ABB6530509BC}"/>
              </a:ext>
            </a:extLst>
          </p:cNvPr>
          <p:cNvCxnSpPr>
            <a:cxnSpLocks/>
          </p:cNvCxnSpPr>
          <p:nvPr/>
        </p:nvCxnSpPr>
        <p:spPr>
          <a:xfrm>
            <a:off x="9775371" y="5065395"/>
            <a:ext cx="0" cy="1002015"/>
          </a:xfrm>
          <a:prstGeom prst="line">
            <a:avLst/>
          </a:prstGeom>
          <a:ln>
            <a:solidFill>
              <a:srgbClr val="00A788"/>
            </a:solidFill>
          </a:ln>
        </p:spPr>
        <p:style>
          <a:lnRef idx="1">
            <a:schemeClr val="accent1"/>
          </a:lnRef>
          <a:fillRef idx="0">
            <a:schemeClr val="accent1"/>
          </a:fillRef>
          <a:effectRef idx="0">
            <a:schemeClr val="accent1"/>
          </a:effectRef>
          <a:fontRef idx="minor">
            <a:schemeClr val="tx1"/>
          </a:fontRef>
        </p:style>
      </p:cxnSp>
      <p:sp>
        <p:nvSpPr>
          <p:cNvPr id="54" name="Slide Number Placeholder 53">
            <a:extLst>
              <a:ext uri="{FF2B5EF4-FFF2-40B4-BE49-F238E27FC236}">
                <a16:creationId xmlns:a16="http://schemas.microsoft.com/office/drawing/2014/main" id="{7B3C7908-CA96-636B-DFFD-2098DEBCDCC7}"/>
              </a:ext>
            </a:extLst>
          </p:cNvPr>
          <p:cNvSpPr>
            <a:spLocks noGrp="1"/>
          </p:cNvSpPr>
          <p:nvPr>
            <p:ph type="sldNum" sz="quarter" idx="10"/>
          </p:nvPr>
        </p:nvSpPr>
        <p:spPr/>
        <p:txBody>
          <a:bodyPr/>
          <a:lstStyle/>
          <a:p>
            <a:fld id="{9AD36E64-66A3-400B-9485-C18D2C7F4498}" type="slidenum">
              <a:rPr lang="en-IN" smtClean="0"/>
              <a:pPr/>
              <a:t>7</a:t>
            </a:fld>
            <a:endParaRPr lang="en-IN"/>
          </a:p>
        </p:txBody>
      </p:sp>
      <p:pic>
        <p:nvPicPr>
          <p:cNvPr id="4" name="Picture 2" descr="Free Leeds Sunset photo and picture">
            <a:extLst>
              <a:ext uri="{FF2B5EF4-FFF2-40B4-BE49-F238E27FC236}">
                <a16:creationId xmlns:a16="http://schemas.microsoft.com/office/drawing/2014/main" id="{5BD07E8A-26DD-8BEB-CE77-617D40764E0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4575" b="16433"/>
          <a:stretch/>
        </p:blipFill>
        <p:spPr bwMode="auto">
          <a:xfrm>
            <a:off x="0" y="0"/>
            <a:ext cx="12192000" cy="347472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93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550FE8-3E15-33E4-F65D-BF37814C45DA}"/>
              </a:ext>
            </a:extLst>
          </p:cNvPr>
          <p:cNvSpPr/>
          <p:nvPr/>
        </p:nvSpPr>
        <p:spPr>
          <a:xfrm>
            <a:off x="0" y="3474720"/>
            <a:ext cx="12192000" cy="2900681"/>
          </a:xfrm>
          <a:prstGeom prst="rect">
            <a:avLst/>
          </a:prstGeom>
          <a:solidFill>
            <a:srgbClr val="BE2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C768C328-D5B9-D38F-B707-F60E97E5F980}"/>
              </a:ext>
            </a:extLst>
          </p:cNvPr>
          <p:cNvSpPr txBox="1"/>
          <p:nvPr/>
        </p:nvSpPr>
        <p:spPr>
          <a:xfrm>
            <a:off x="304801" y="4351350"/>
            <a:ext cx="6662056" cy="1853871"/>
          </a:xfrm>
          <a:prstGeom prst="rect">
            <a:avLst/>
          </a:prstGeom>
          <a:noFill/>
        </p:spPr>
        <p:txBody>
          <a:bodyPr wrap="square" lIns="0" tIns="0" rIns="0" bIns="0" rtlCol="0">
            <a:noAutofit/>
          </a:bodyPr>
          <a:lstStyle/>
          <a:p>
            <a:pPr>
              <a:spcAft>
                <a:spcPts val="800"/>
              </a:spcAft>
            </a:pPr>
            <a:r>
              <a:rPr lang="en-US" sz="1400">
                <a:solidFill>
                  <a:schemeClr val="bg1"/>
                </a:solidFill>
              </a:rPr>
              <a:t>The effective transportation of goods and people underpins UK economic activity, with 645 billion passenger kilometers travelled and 360 million </a:t>
            </a:r>
            <a:r>
              <a:rPr lang="en-US" sz="1400" err="1">
                <a:solidFill>
                  <a:schemeClr val="bg1"/>
                </a:solidFill>
              </a:rPr>
              <a:t>tonnes</a:t>
            </a:r>
            <a:r>
              <a:rPr lang="en-US" sz="1400">
                <a:solidFill>
                  <a:schemeClr val="bg1"/>
                </a:solidFill>
              </a:rPr>
              <a:t> of freight traded with the UK in 2021 </a:t>
            </a:r>
            <a:r>
              <a:rPr lang="en-US" sz="1400">
                <a:solidFill>
                  <a:schemeClr val="bg1"/>
                </a:solidFill>
                <a:hlinkClick r:id="rId3">
                  <a:extLst>
                    <a:ext uri="{A12FA001-AC4F-418D-AE19-62706E023703}">
                      <ahyp:hlinkClr xmlns:ahyp="http://schemas.microsoft.com/office/drawing/2018/hyperlinkcolor" val="tx"/>
                    </a:ext>
                  </a:extLst>
                </a:hlinkClick>
              </a:rPr>
              <a:t>[39]</a:t>
            </a:r>
            <a:r>
              <a:rPr lang="en-US" sz="1400">
                <a:solidFill>
                  <a:schemeClr val="bg1"/>
                </a:solidFill>
              </a:rPr>
              <a:t>. However, output has fallen by 20% over the past five years, meaning there is substantial scope for innovation </a:t>
            </a:r>
            <a:r>
              <a:rPr lang="en-US" sz="1400">
                <a:solidFill>
                  <a:schemeClr val="bg1"/>
                </a:solidFill>
                <a:hlinkClick r:id="rId3">
                  <a:extLst>
                    <a:ext uri="{A12FA001-AC4F-418D-AE19-62706E023703}">
                      <ahyp:hlinkClr xmlns:ahyp="http://schemas.microsoft.com/office/drawing/2018/hyperlinkcolor" val="tx"/>
                    </a:ext>
                  </a:extLst>
                </a:hlinkClick>
              </a:rPr>
              <a:t>[40]</a:t>
            </a:r>
            <a:r>
              <a:rPr lang="en-US" sz="1400">
                <a:solidFill>
                  <a:schemeClr val="bg1"/>
                </a:solidFill>
              </a:rPr>
              <a:t>. </a:t>
            </a:r>
          </a:p>
          <a:p>
            <a:pPr>
              <a:spcAft>
                <a:spcPts val="800"/>
              </a:spcAft>
            </a:pPr>
            <a:r>
              <a:rPr lang="en-US" sz="1400">
                <a:solidFill>
                  <a:schemeClr val="bg1"/>
                </a:solidFill>
              </a:rPr>
              <a:t>AI has the potential to transform all elements of the transport system, </a:t>
            </a:r>
            <a:r>
              <a:rPr lang="en-US" sz="1400" err="1">
                <a:solidFill>
                  <a:schemeClr val="bg1"/>
                </a:solidFill>
              </a:rPr>
              <a:t>maximising</a:t>
            </a:r>
            <a:r>
              <a:rPr lang="en-US" sz="1400">
                <a:solidFill>
                  <a:schemeClr val="bg1"/>
                </a:solidFill>
              </a:rPr>
              <a:t> efficiencies and boosting productivity, whilst facilitating the transition to Net Zero. </a:t>
            </a:r>
          </a:p>
        </p:txBody>
      </p:sp>
      <p:sp>
        <p:nvSpPr>
          <p:cNvPr id="7" name="TextBox 6">
            <a:extLst>
              <a:ext uri="{FF2B5EF4-FFF2-40B4-BE49-F238E27FC236}">
                <a16:creationId xmlns:a16="http://schemas.microsoft.com/office/drawing/2014/main" id="{8FE42F4C-4A38-EDFE-0ACB-9C2F3DE5D91D}"/>
              </a:ext>
            </a:extLst>
          </p:cNvPr>
          <p:cNvSpPr txBox="1"/>
          <p:nvPr/>
        </p:nvSpPr>
        <p:spPr>
          <a:xfrm>
            <a:off x="304801" y="3644901"/>
            <a:ext cx="6400800" cy="638630"/>
          </a:xfrm>
          <a:prstGeom prst="rect">
            <a:avLst/>
          </a:prstGeom>
          <a:noFill/>
        </p:spPr>
        <p:txBody>
          <a:bodyPr wrap="square" lIns="0" tIns="0" rIns="0" bIns="0" rtlCol="0" anchor="b">
            <a:noAutofit/>
          </a:bodyPr>
          <a:lstStyle/>
          <a:p>
            <a:pPr>
              <a:spcAft>
                <a:spcPts val="600"/>
              </a:spcAft>
            </a:pPr>
            <a:r>
              <a:rPr lang="en-GB" sz="4800">
                <a:solidFill>
                  <a:schemeClr val="bg1"/>
                </a:solidFill>
                <a:latin typeface="+mj-lt"/>
              </a:rPr>
              <a:t>Transport</a:t>
            </a:r>
          </a:p>
        </p:txBody>
      </p:sp>
      <p:sp>
        <p:nvSpPr>
          <p:cNvPr id="14" name="Rectangle 13">
            <a:extLst>
              <a:ext uri="{FF2B5EF4-FFF2-40B4-BE49-F238E27FC236}">
                <a16:creationId xmlns:a16="http://schemas.microsoft.com/office/drawing/2014/main" id="{227E741A-E6A0-CB8F-83E1-840A5886C6BE}"/>
              </a:ext>
            </a:extLst>
          </p:cNvPr>
          <p:cNvSpPr/>
          <p:nvPr/>
        </p:nvSpPr>
        <p:spPr>
          <a:xfrm>
            <a:off x="7634514" y="3644901"/>
            <a:ext cx="4281713" cy="256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a:extLst>
              <a:ext uri="{FF2B5EF4-FFF2-40B4-BE49-F238E27FC236}">
                <a16:creationId xmlns:a16="http://schemas.microsoft.com/office/drawing/2014/main" id="{4CC6097B-2FE7-1A59-00C8-B191407ACD62}"/>
              </a:ext>
            </a:extLst>
          </p:cNvPr>
          <p:cNvSpPr txBox="1"/>
          <p:nvPr/>
        </p:nvSpPr>
        <p:spPr>
          <a:xfrm>
            <a:off x="7762556" y="3838575"/>
            <a:ext cx="1457643" cy="375025"/>
          </a:xfrm>
          <a:prstGeom prst="rect">
            <a:avLst/>
          </a:prstGeom>
          <a:noFill/>
        </p:spPr>
        <p:txBody>
          <a:bodyPr wrap="square" lIns="0" tIns="0" rIns="0" bIns="0" rtlCol="0" anchor="b">
            <a:noAutofit/>
          </a:bodyPr>
          <a:lstStyle/>
          <a:p>
            <a:r>
              <a:rPr lang="en-GB" sz="2800" b="1">
                <a:solidFill>
                  <a:srgbClr val="BE2BBB"/>
                </a:solidFill>
                <a:ea typeface="Roboto" panose="02000000000000000000" pitchFamily="2" charset="0"/>
              </a:rPr>
              <a:t>£83.5bn</a:t>
            </a:r>
          </a:p>
        </p:txBody>
      </p:sp>
      <p:sp>
        <p:nvSpPr>
          <p:cNvPr id="16" name="TextBox 15">
            <a:extLst>
              <a:ext uri="{FF2B5EF4-FFF2-40B4-BE49-F238E27FC236}">
                <a16:creationId xmlns:a16="http://schemas.microsoft.com/office/drawing/2014/main" id="{E425CCBB-B6BF-B374-D2B3-A95BC4908DEF}"/>
              </a:ext>
            </a:extLst>
          </p:cNvPr>
          <p:cNvSpPr txBox="1"/>
          <p:nvPr/>
        </p:nvSpPr>
        <p:spPr>
          <a:xfrm>
            <a:off x="7762556" y="4246230"/>
            <a:ext cx="1907270" cy="594360"/>
          </a:xfrm>
          <a:prstGeom prst="rect">
            <a:avLst/>
          </a:prstGeom>
          <a:noFill/>
        </p:spPr>
        <p:txBody>
          <a:bodyPr wrap="square" lIns="0" tIns="0" rIns="0" bIns="0" rtlCol="0">
            <a:noAutofit/>
          </a:bodyPr>
          <a:lstStyle/>
          <a:p>
            <a:r>
              <a:rPr lang="en-US" sz="1200">
                <a:solidFill>
                  <a:srgbClr val="BE2BBB"/>
                </a:solidFill>
                <a:ea typeface="Roboto" panose="02000000000000000000" pitchFamily="2" charset="0"/>
              </a:rPr>
              <a:t>Contribution to the UK economy in 2021 </a:t>
            </a:r>
            <a:r>
              <a:rPr lang="en-US" sz="1200">
                <a:solidFill>
                  <a:srgbClr val="BE2BBB"/>
                </a:solidFill>
                <a:ea typeface="Roboto" panose="02000000000000000000" pitchFamily="2" charset="0"/>
                <a:hlinkClick r:id="rId4">
                  <a:extLst>
                    <a:ext uri="{A12FA001-AC4F-418D-AE19-62706E023703}">
                      <ahyp:hlinkClr xmlns:ahyp="http://schemas.microsoft.com/office/drawing/2018/hyperlinkcolor" val="tx"/>
                    </a:ext>
                  </a:extLst>
                </a:hlinkClick>
              </a:rPr>
              <a:t>[41]</a:t>
            </a:r>
            <a:endParaRPr lang="en-US" sz="1200">
              <a:solidFill>
                <a:srgbClr val="BE2BBB"/>
              </a:solidFill>
              <a:ea typeface="Roboto" panose="02000000000000000000" pitchFamily="2" charset="0"/>
            </a:endParaRPr>
          </a:p>
        </p:txBody>
      </p:sp>
      <p:sp>
        <p:nvSpPr>
          <p:cNvPr id="34" name="TextBox 33">
            <a:extLst>
              <a:ext uri="{FF2B5EF4-FFF2-40B4-BE49-F238E27FC236}">
                <a16:creationId xmlns:a16="http://schemas.microsoft.com/office/drawing/2014/main" id="{5205BB6A-ECF7-3F58-78B6-7F6B734618DB}"/>
              </a:ext>
            </a:extLst>
          </p:cNvPr>
          <p:cNvSpPr txBox="1"/>
          <p:nvPr/>
        </p:nvSpPr>
        <p:spPr>
          <a:xfrm>
            <a:off x="7762556" y="5065395"/>
            <a:ext cx="1457643" cy="375025"/>
          </a:xfrm>
          <a:prstGeom prst="rect">
            <a:avLst/>
          </a:prstGeom>
          <a:noFill/>
        </p:spPr>
        <p:txBody>
          <a:bodyPr wrap="square" lIns="0" tIns="0" rIns="0" bIns="0" rtlCol="0" anchor="b">
            <a:noAutofit/>
          </a:bodyPr>
          <a:lstStyle/>
          <a:p>
            <a:r>
              <a:rPr lang="en-GB" sz="2800" b="1">
                <a:solidFill>
                  <a:srgbClr val="BE2BBB"/>
                </a:solidFill>
                <a:ea typeface="Roboto" panose="02000000000000000000" pitchFamily="2" charset="0"/>
              </a:rPr>
              <a:t>&gt;£5bn</a:t>
            </a:r>
          </a:p>
        </p:txBody>
      </p:sp>
      <p:sp>
        <p:nvSpPr>
          <p:cNvPr id="35" name="TextBox 34">
            <a:extLst>
              <a:ext uri="{FF2B5EF4-FFF2-40B4-BE49-F238E27FC236}">
                <a16:creationId xmlns:a16="http://schemas.microsoft.com/office/drawing/2014/main" id="{847ED55E-F8FD-6E39-31FF-42E849B12848}"/>
              </a:ext>
            </a:extLst>
          </p:cNvPr>
          <p:cNvSpPr txBox="1"/>
          <p:nvPr/>
        </p:nvSpPr>
        <p:spPr>
          <a:xfrm>
            <a:off x="7762556" y="5473050"/>
            <a:ext cx="1907270" cy="594360"/>
          </a:xfrm>
          <a:prstGeom prst="rect">
            <a:avLst/>
          </a:prstGeom>
          <a:noFill/>
        </p:spPr>
        <p:txBody>
          <a:bodyPr wrap="square" lIns="0" tIns="0" rIns="0" bIns="0" rtlCol="0">
            <a:noAutofit/>
          </a:bodyPr>
          <a:lstStyle/>
          <a:p>
            <a:r>
              <a:rPr lang="en-US" sz="1200">
                <a:solidFill>
                  <a:srgbClr val="BE2BBB"/>
                </a:solidFill>
                <a:ea typeface="Roboto" panose="02000000000000000000" pitchFamily="2" charset="0"/>
              </a:rPr>
              <a:t>Passenger journeys on public transport annually </a:t>
            </a:r>
            <a:r>
              <a:rPr lang="en-US" sz="1200">
                <a:solidFill>
                  <a:srgbClr val="BE2BBB"/>
                </a:solidFill>
                <a:ea typeface="Roboto" panose="02000000000000000000" pitchFamily="2" charset="0"/>
                <a:hlinkClick r:id="rId5">
                  <a:extLst>
                    <a:ext uri="{A12FA001-AC4F-418D-AE19-62706E023703}">
                      <ahyp:hlinkClr xmlns:ahyp="http://schemas.microsoft.com/office/drawing/2018/hyperlinkcolor" val="tx"/>
                    </a:ext>
                  </a:extLst>
                </a:hlinkClick>
              </a:rPr>
              <a:t>[43]</a:t>
            </a:r>
            <a:endParaRPr lang="en-US" sz="1200">
              <a:solidFill>
                <a:srgbClr val="BE2BBB"/>
              </a:solidFill>
              <a:ea typeface="Roboto" panose="02000000000000000000" pitchFamily="2" charset="0"/>
            </a:endParaRPr>
          </a:p>
        </p:txBody>
      </p:sp>
      <p:sp>
        <p:nvSpPr>
          <p:cNvPr id="42" name="TextBox 41">
            <a:extLst>
              <a:ext uri="{FF2B5EF4-FFF2-40B4-BE49-F238E27FC236}">
                <a16:creationId xmlns:a16="http://schemas.microsoft.com/office/drawing/2014/main" id="{C54BDC0B-00E1-BCE4-000C-D1A51FF15408}"/>
              </a:ext>
            </a:extLst>
          </p:cNvPr>
          <p:cNvSpPr txBox="1"/>
          <p:nvPr/>
        </p:nvSpPr>
        <p:spPr>
          <a:xfrm>
            <a:off x="9880916" y="3838575"/>
            <a:ext cx="1457643" cy="375025"/>
          </a:xfrm>
          <a:prstGeom prst="rect">
            <a:avLst/>
          </a:prstGeom>
          <a:noFill/>
        </p:spPr>
        <p:txBody>
          <a:bodyPr wrap="square" lIns="0" tIns="0" rIns="0" bIns="0" rtlCol="0" anchor="b">
            <a:noAutofit/>
          </a:bodyPr>
          <a:lstStyle/>
          <a:p>
            <a:r>
              <a:rPr lang="en-GB" sz="2800" b="1">
                <a:solidFill>
                  <a:srgbClr val="BE2BBB"/>
                </a:solidFill>
                <a:ea typeface="Roboto" panose="02000000000000000000" pitchFamily="2" charset="0"/>
              </a:rPr>
              <a:t>59,000</a:t>
            </a:r>
          </a:p>
        </p:txBody>
      </p:sp>
      <p:sp>
        <p:nvSpPr>
          <p:cNvPr id="43" name="TextBox 42">
            <a:extLst>
              <a:ext uri="{FF2B5EF4-FFF2-40B4-BE49-F238E27FC236}">
                <a16:creationId xmlns:a16="http://schemas.microsoft.com/office/drawing/2014/main" id="{0E963F31-16DE-A1DA-BCB6-1D52AE909D73}"/>
              </a:ext>
            </a:extLst>
          </p:cNvPr>
          <p:cNvSpPr txBox="1"/>
          <p:nvPr/>
        </p:nvSpPr>
        <p:spPr>
          <a:xfrm>
            <a:off x="9880916" y="4246230"/>
            <a:ext cx="1907270" cy="594360"/>
          </a:xfrm>
          <a:prstGeom prst="rect">
            <a:avLst/>
          </a:prstGeom>
          <a:noFill/>
        </p:spPr>
        <p:txBody>
          <a:bodyPr wrap="square" lIns="0" tIns="0" rIns="0" bIns="0" rtlCol="0">
            <a:noAutofit/>
          </a:bodyPr>
          <a:lstStyle/>
          <a:p>
            <a:r>
              <a:rPr lang="en-US" sz="1200">
                <a:solidFill>
                  <a:srgbClr val="BE2BBB"/>
                </a:solidFill>
                <a:ea typeface="Roboto" panose="02000000000000000000" pitchFamily="2" charset="0"/>
              </a:rPr>
              <a:t>Shortage of HGV drivers </a:t>
            </a:r>
            <a:r>
              <a:rPr lang="en-US" sz="1200">
                <a:solidFill>
                  <a:srgbClr val="BE2BBB"/>
                </a:solidFill>
                <a:ea typeface="Roboto" panose="02000000000000000000" pitchFamily="2" charset="0"/>
                <a:hlinkClick r:id="rId6">
                  <a:extLst>
                    <a:ext uri="{A12FA001-AC4F-418D-AE19-62706E023703}">
                      <ahyp:hlinkClr xmlns:ahyp="http://schemas.microsoft.com/office/drawing/2018/hyperlinkcolor" val="tx"/>
                    </a:ext>
                  </a:extLst>
                </a:hlinkClick>
              </a:rPr>
              <a:t>[42]</a:t>
            </a:r>
            <a:endParaRPr lang="en-US" sz="1200">
              <a:solidFill>
                <a:srgbClr val="BE2BBB"/>
              </a:solidFill>
              <a:ea typeface="Roboto" panose="02000000000000000000" pitchFamily="2" charset="0"/>
            </a:endParaRPr>
          </a:p>
        </p:txBody>
      </p:sp>
      <p:sp>
        <p:nvSpPr>
          <p:cNvPr id="40" name="TextBox 39">
            <a:extLst>
              <a:ext uri="{FF2B5EF4-FFF2-40B4-BE49-F238E27FC236}">
                <a16:creationId xmlns:a16="http://schemas.microsoft.com/office/drawing/2014/main" id="{5629475E-8F3A-123E-F63B-26BC4FA4E7AA}"/>
              </a:ext>
            </a:extLst>
          </p:cNvPr>
          <p:cNvSpPr txBox="1"/>
          <p:nvPr/>
        </p:nvSpPr>
        <p:spPr>
          <a:xfrm>
            <a:off x="9880916" y="5065395"/>
            <a:ext cx="1457643" cy="375025"/>
          </a:xfrm>
          <a:prstGeom prst="rect">
            <a:avLst/>
          </a:prstGeom>
          <a:noFill/>
        </p:spPr>
        <p:txBody>
          <a:bodyPr wrap="square" lIns="0" tIns="0" rIns="0" bIns="0" rtlCol="0" anchor="b">
            <a:noAutofit/>
          </a:bodyPr>
          <a:lstStyle/>
          <a:p>
            <a:r>
              <a:rPr lang="en-GB" sz="2800" b="1">
                <a:solidFill>
                  <a:srgbClr val="BE2BBB"/>
                </a:solidFill>
                <a:ea typeface="Roboto" panose="02000000000000000000" pitchFamily="2" charset="0"/>
              </a:rPr>
              <a:t>4.7%</a:t>
            </a:r>
          </a:p>
        </p:txBody>
      </p:sp>
      <p:sp>
        <p:nvSpPr>
          <p:cNvPr id="41" name="TextBox 40">
            <a:extLst>
              <a:ext uri="{FF2B5EF4-FFF2-40B4-BE49-F238E27FC236}">
                <a16:creationId xmlns:a16="http://schemas.microsoft.com/office/drawing/2014/main" id="{AE0DD748-02B6-FA85-0283-59241311FD56}"/>
              </a:ext>
            </a:extLst>
          </p:cNvPr>
          <p:cNvSpPr txBox="1"/>
          <p:nvPr/>
        </p:nvSpPr>
        <p:spPr>
          <a:xfrm>
            <a:off x="9880916" y="5473050"/>
            <a:ext cx="1907270" cy="594360"/>
          </a:xfrm>
          <a:prstGeom prst="rect">
            <a:avLst/>
          </a:prstGeom>
          <a:noFill/>
        </p:spPr>
        <p:txBody>
          <a:bodyPr wrap="square" lIns="0" tIns="0" rIns="0" bIns="0" rtlCol="0">
            <a:noAutofit/>
          </a:bodyPr>
          <a:lstStyle/>
          <a:p>
            <a:r>
              <a:rPr lang="en-US" sz="1200">
                <a:solidFill>
                  <a:srgbClr val="BE2BBB"/>
                </a:solidFill>
                <a:ea typeface="Roboto" panose="02000000000000000000" pitchFamily="2" charset="0"/>
              </a:rPr>
              <a:t>Of global logistics industry revenues [44]</a:t>
            </a:r>
          </a:p>
        </p:txBody>
      </p:sp>
      <p:cxnSp>
        <p:nvCxnSpPr>
          <p:cNvPr id="45" name="Straight Connector 44">
            <a:extLst>
              <a:ext uri="{FF2B5EF4-FFF2-40B4-BE49-F238E27FC236}">
                <a16:creationId xmlns:a16="http://schemas.microsoft.com/office/drawing/2014/main" id="{10944D5D-5CA9-5EE3-2C7B-A423F4819A74}"/>
              </a:ext>
            </a:extLst>
          </p:cNvPr>
          <p:cNvCxnSpPr>
            <a:cxnSpLocks/>
          </p:cNvCxnSpPr>
          <p:nvPr/>
        </p:nvCxnSpPr>
        <p:spPr>
          <a:xfrm>
            <a:off x="7762556" y="4952992"/>
            <a:ext cx="1907270" cy="0"/>
          </a:xfrm>
          <a:prstGeom prst="line">
            <a:avLst/>
          </a:prstGeom>
          <a:ln>
            <a:solidFill>
              <a:srgbClr val="BE2BBB"/>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0D51426-7167-AB06-CC5E-1B98FA63E9D5}"/>
              </a:ext>
            </a:extLst>
          </p:cNvPr>
          <p:cNvCxnSpPr>
            <a:cxnSpLocks/>
          </p:cNvCxnSpPr>
          <p:nvPr/>
        </p:nvCxnSpPr>
        <p:spPr>
          <a:xfrm>
            <a:off x="9880916" y="4952992"/>
            <a:ext cx="1907270" cy="0"/>
          </a:xfrm>
          <a:prstGeom prst="line">
            <a:avLst/>
          </a:prstGeom>
          <a:ln>
            <a:solidFill>
              <a:srgbClr val="BE2BB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DAC71DB-313E-89FB-B0CE-3DF430A47C01}"/>
              </a:ext>
            </a:extLst>
          </p:cNvPr>
          <p:cNvCxnSpPr>
            <a:cxnSpLocks/>
          </p:cNvCxnSpPr>
          <p:nvPr/>
        </p:nvCxnSpPr>
        <p:spPr>
          <a:xfrm>
            <a:off x="9775371" y="3838575"/>
            <a:ext cx="0" cy="1002015"/>
          </a:xfrm>
          <a:prstGeom prst="line">
            <a:avLst/>
          </a:prstGeom>
          <a:ln>
            <a:solidFill>
              <a:srgbClr val="BE2BBB"/>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5F6149B-189B-7740-0794-ABB6530509BC}"/>
              </a:ext>
            </a:extLst>
          </p:cNvPr>
          <p:cNvCxnSpPr>
            <a:cxnSpLocks/>
          </p:cNvCxnSpPr>
          <p:nvPr/>
        </p:nvCxnSpPr>
        <p:spPr>
          <a:xfrm>
            <a:off x="9775371" y="5065395"/>
            <a:ext cx="0" cy="1002015"/>
          </a:xfrm>
          <a:prstGeom prst="line">
            <a:avLst/>
          </a:prstGeom>
          <a:ln>
            <a:solidFill>
              <a:srgbClr val="BE2BBB"/>
            </a:solidFill>
          </a:ln>
        </p:spPr>
        <p:style>
          <a:lnRef idx="1">
            <a:schemeClr val="accent1"/>
          </a:lnRef>
          <a:fillRef idx="0">
            <a:schemeClr val="accent1"/>
          </a:fillRef>
          <a:effectRef idx="0">
            <a:schemeClr val="accent1"/>
          </a:effectRef>
          <a:fontRef idx="minor">
            <a:schemeClr val="tx1"/>
          </a:fontRef>
        </p:style>
      </p:cxnSp>
      <p:sp>
        <p:nvSpPr>
          <p:cNvPr id="54" name="Slide Number Placeholder 53">
            <a:extLst>
              <a:ext uri="{FF2B5EF4-FFF2-40B4-BE49-F238E27FC236}">
                <a16:creationId xmlns:a16="http://schemas.microsoft.com/office/drawing/2014/main" id="{7B3C7908-CA96-636B-DFFD-2098DEBCDCC7}"/>
              </a:ext>
            </a:extLst>
          </p:cNvPr>
          <p:cNvSpPr>
            <a:spLocks noGrp="1"/>
          </p:cNvSpPr>
          <p:nvPr>
            <p:ph type="sldNum" sz="quarter" idx="10"/>
          </p:nvPr>
        </p:nvSpPr>
        <p:spPr/>
        <p:txBody>
          <a:bodyPr/>
          <a:lstStyle/>
          <a:p>
            <a:fld id="{9AD36E64-66A3-400B-9485-C18D2C7F4498}" type="slidenum">
              <a:rPr lang="en-IN" smtClean="0"/>
              <a:pPr/>
              <a:t>8</a:t>
            </a:fld>
            <a:endParaRPr lang="en-IN"/>
          </a:p>
        </p:txBody>
      </p:sp>
      <p:pic>
        <p:nvPicPr>
          <p:cNvPr id="3" name="Picture 4" descr="Free Transport Subway photo and picture">
            <a:extLst>
              <a:ext uri="{FF2B5EF4-FFF2-40B4-BE49-F238E27FC236}">
                <a16:creationId xmlns:a16="http://schemas.microsoft.com/office/drawing/2014/main" id="{CE3CCF07-C946-8DB4-18FD-7720E72004A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8171" b="72791"/>
          <a:stretch/>
        </p:blipFill>
        <p:spPr bwMode="auto">
          <a:xfrm>
            <a:off x="0" y="0"/>
            <a:ext cx="12192000" cy="347472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34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1A39C34-E01A-FD49-8603-2E8AE6BB5606}"/>
              </a:ext>
            </a:extLst>
          </p:cNvPr>
          <p:cNvSpPr txBox="1"/>
          <p:nvPr/>
        </p:nvSpPr>
        <p:spPr>
          <a:xfrm>
            <a:off x="3742938" y="2705725"/>
            <a:ext cx="4706123" cy="144655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spc="-150" dirty="0">
                <a:solidFill>
                  <a:srgbClr val="2E2D62"/>
                </a:solidFill>
                <a:latin typeface="Arial" panose="020B0604020202020204" pitchFamily="34" charset="0"/>
                <a:cs typeface="Arial" panose="020B0604020202020204" pitchFamily="34" charset="0"/>
              </a:rPr>
              <a:t>Scope &amp; Eligibility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Requirement</a:t>
            </a:r>
            <a:r>
              <a:rPr lang="en-US" sz="4400" b="1" spc="-150" dirty="0">
                <a:solidFill>
                  <a:srgbClr val="2E2D62"/>
                </a:solidFill>
                <a:latin typeface="Arial" panose="020B0604020202020204" pitchFamily="34" charset="0"/>
                <a:cs typeface="Arial" panose="020B0604020202020204" pitchFamily="34" charset="0"/>
              </a:rPr>
              <a:t>s</a:t>
            </a:r>
            <a:endParaRPr kumimoji="0" lang="en-US" sz="44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8B78B50C-96FE-462B-8595-71E3A7FD6900}"/>
              </a:ext>
            </a:extLst>
          </p:cNvPr>
          <p:cNvSpPr/>
          <p:nvPr/>
        </p:nvSpPr>
        <p:spPr>
          <a:xfrm>
            <a:off x="6096000" y="6629400"/>
            <a:ext cx="6106383"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8242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ont and logo master">
  <a:themeElements>
    <a:clrScheme name="Innovate UK theme">
      <a:dk1>
        <a:srgbClr val="2E2C61"/>
      </a:dk1>
      <a:lt1>
        <a:srgbClr val="FFFFFF"/>
      </a:lt1>
      <a:dk2>
        <a:srgbClr val="2E2C61"/>
      </a:dk2>
      <a:lt2>
        <a:srgbClr val="FFFFFF"/>
      </a:lt2>
      <a:accent1>
        <a:srgbClr val="BE2BBB"/>
      </a:accent1>
      <a:accent2>
        <a:srgbClr val="8A1A9B"/>
      </a:accent2>
      <a:accent3>
        <a:srgbClr val="67C04D"/>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nt master without logo">
  <a:themeElements>
    <a:clrScheme name="Innovate UK theme">
      <a:dk1>
        <a:srgbClr val="2E2C61"/>
      </a:dk1>
      <a:lt1>
        <a:srgbClr val="FFFFFF"/>
      </a:lt1>
      <a:dk2>
        <a:srgbClr val="2E2C61"/>
      </a:dk2>
      <a:lt2>
        <a:srgbClr val="FFFFFF"/>
      </a:lt2>
      <a:accent1>
        <a:srgbClr val="BE2BBB"/>
      </a:accent1>
      <a:accent2>
        <a:srgbClr val="8A1A9B"/>
      </a:accent2>
      <a:accent3>
        <a:srgbClr val="67C04D"/>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Font and logo master">
  <a:themeElements>
    <a:clrScheme name="Innovate UK theme">
      <a:dk1>
        <a:srgbClr val="2E2C61"/>
      </a:dk1>
      <a:lt1>
        <a:srgbClr val="FFFFFF"/>
      </a:lt1>
      <a:dk2>
        <a:srgbClr val="2E2C61"/>
      </a:dk2>
      <a:lt2>
        <a:srgbClr val="FFFFFF"/>
      </a:lt2>
      <a:accent1>
        <a:srgbClr val="BE2BBB"/>
      </a:accent1>
      <a:accent2>
        <a:srgbClr val="8A1A9B"/>
      </a:accent2>
      <a:accent3>
        <a:srgbClr val="67C04D"/>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Font and logo master">
  <a:themeElements>
    <a:clrScheme name="Innovate UK theme">
      <a:dk1>
        <a:srgbClr val="2E2C61"/>
      </a:dk1>
      <a:lt1>
        <a:srgbClr val="FFFFFF"/>
      </a:lt1>
      <a:dk2>
        <a:srgbClr val="2E2C61"/>
      </a:dk2>
      <a:lt2>
        <a:srgbClr val="FFFFFF"/>
      </a:lt2>
      <a:accent1>
        <a:srgbClr val="BE2BBB"/>
      </a:accent1>
      <a:accent2>
        <a:srgbClr val="8A1A9B"/>
      </a:accent2>
      <a:accent3>
        <a:srgbClr val="67C04D"/>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6_Font and logo master">
  <a:themeElements>
    <a:clrScheme name="Innovate UK theme">
      <a:dk1>
        <a:srgbClr val="2E2C61"/>
      </a:dk1>
      <a:lt1>
        <a:srgbClr val="FFFFFF"/>
      </a:lt1>
      <a:dk2>
        <a:srgbClr val="2E2C61"/>
      </a:dk2>
      <a:lt2>
        <a:srgbClr val="FFFFFF"/>
      </a:lt2>
      <a:accent1>
        <a:srgbClr val="BE2BBB"/>
      </a:accent1>
      <a:accent2>
        <a:srgbClr val="8A1A9B"/>
      </a:accent2>
      <a:accent3>
        <a:srgbClr val="67C04D"/>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3_Font and logo master">
  <a:themeElements>
    <a:clrScheme name="Innovate UK theme">
      <a:dk1>
        <a:srgbClr val="2E2C61"/>
      </a:dk1>
      <a:lt1>
        <a:srgbClr val="FFFFFF"/>
      </a:lt1>
      <a:dk2>
        <a:srgbClr val="2E2C61"/>
      </a:dk2>
      <a:lt2>
        <a:srgbClr val="FFFFFF"/>
      </a:lt2>
      <a:accent1>
        <a:srgbClr val="BE2BBB"/>
      </a:accent1>
      <a:accent2>
        <a:srgbClr val="8A1A9B"/>
      </a:accent2>
      <a:accent3>
        <a:srgbClr val="67C04D"/>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Logo Lower-Left | with Side Bar">
  <a:themeElements>
    <a:clrScheme name="Innovate UK theme">
      <a:dk1>
        <a:srgbClr val="2E2C61"/>
      </a:dk1>
      <a:lt1>
        <a:srgbClr val="FFFFFF"/>
      </a:lt1>
      <a:dk2>
        <a:srgbClr val="2E2C61"/>
      </a:dk2>
      <a:lt2>
        <a:srgbClr val="FFFFFF"/>
      </a:lt2>
      <a:accent1>
        <a:srgbClr val="BE2BBB"/>
      </a:accent1>
      <a:accent2>
        <a:srgbClr val="8A1A9B"/>
      </a:accent2>
      <a:accent3>
        <a:srgbClr val="67C04D"/>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8C85AC5B90864F8B9D92FB1F5BBD23" ma:contentTypeVersion="14" ma:contentTypeDescription="Create a new document." ma:contentTypeScope="" ma:versionID="ce9ff408692710199e7b70970af770ab">
  <xsd:schema xmlns:xsd="http://www.w3.org/2001/XMLSchema" xmlns:xs="http://www.w3.org/2001/XMLSchema" xmlns:p="http://schemas.microsoft.com/office/2006/metadata/properties" xmlns:ns2="853a1572-5ac1-4840-b8c3-3e1ce30b3b18" xmlns:ns3="a43edb72-91e3-4fb6-b8ed-de5a4fad926a" xmlns:ns4="95c80ef7-7d95-4949-a49e-1ae9e4ea235f" xmlns:ns5="ea9bc2f9-bd01-4619-8a6f-f8928ebdc2a7" targetNamespace="http://schemas.microsoft.com/office/2006/metadata/properties" ma:root="true" ma:fieldsID="540fa459dac63e98e6a15db8baf95b63" ns2:_="" ns3:_="" ns4:_="" ns5:_="">
    <xsd:import namespace="853a1572-5ac1-4840-b8c3-3e1ce30b3b18"/>
    <xsd:import namespace="a43edb72-91e3-4fb6-b8ed-de5a4fad926a"/>
    <xsd:import namespace="95c80ef7-7d95-4949-a49e-1ae9e4ea235f"/>
    <xsd:import namespace="ea9bc2f9-bd01-4619-8a6f-f8928ebdc2a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lcf76f155ced4ddcb4097134ff3c332f" minOccurs="0"/>
                <xsd:element ref="ns5:TaxCatchAll" minOccurs="0"/>
                <xsd:element ref="ns4:MediaServiceObjectDetectorVersions" minOccurs="0"/>
                <xsd:element ref="ns4:MediaServiceLocation" minOccurs="0"/>
                <xsd:element ref="ns4:MediaServiceSearchProperties" minOccurs="0"/>
                <xsd:element ref="ns4: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3a1572-5ac1-4840-b8c3-3e1ce30b3b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3edb72-91e3-4fb6-b8ed-de5a4fad926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c80ef7-7d95-4949-a49e-1ae9e4ea235f" elementFormDefault="qualified">
    <xsd:import namespace="http://schemas.microsoft.com/office/2006/documentManagement/types"/>
    <xsd:import namespace="http://schemas.microsoft.com/office/infopath/2007/PartnerControls"/>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f5dd817-92c5-4985-aefa-795407915a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Comments" ma:index="26" nillable="true" ma:displayName="Comments" ma:format="Dropdown" ma:internalName="Com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9bc2f9-bd01-4619-8a6f-f8928ebdc2a7"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ea9bc2f9-bd01-4619-8a6f-f8928ebdc2a7}" ma:internalName="TaxCatchAll" ma:showField="CatchAllData" ma:web="ac16eee2-5c2d-4b22-a519-8908136917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5c80ef7-7d95-4949-a49e-1ae9e4ea235f">
      <Terms xmlns="http://schemas.microsoft.com/office/infopath/2007/PartnerControls"/>
    </lcf76f155ced4ddcb4097134ff3c332f>
    <TaxCatchAll xmlns="ea9bc2f9-bd01-4619-8a6f-f8928ebdc2a7" xsi:nil="true"/>
    <SharedWithUsers xmlns="a43edb72-91e3-4fb6-b8ed-de5a4fad926a">
      <UserInfo>
        <DisplayName>Sebastian Leonard - Innovate UK UKRI</DisplayName>
        <AccountId>295</AccountId>
        <AccountType/>
      </UserInfo>
    </SharedWithUsers>
    <Comments xmlns="95c80ef7-7d95-4949-a49e-1ae9e4ea235f" xsi:nil="true"/>
  </documentManagement>
</p:properties>
</file>

<file path=customXml/itemProps1.xml><?xml version="1.0" encoding="utf-8"?>
<ds:datastoreItem xmlns:ds="http://schemas.openxmlformats.org/officeDocument/2006/customXml" ds:itemID="{E4A17308-196F-42C1-927F-DD62CB322C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3a1572-5ac1-4840-b8c3-3e1ce30b3b18"/>
    <ds:schemaRef ds:uri="a43edb72-91e3-4fb6-b8ed-de5a4fad926a"/>
    <ds:schemaRef ds:uri="95c80ef7-7d95-4949-a49e-1ae9e4ea235f"/>
    <ds:schemaRef ds:uri="ea9bc2f9-bd01-4619-8a6f-f8928ebdc2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42FD96-3CBE-441E-996C-7CD95E2F9229}">
  <ds:schemaRefs>
    <ds:schemaRef ds:uri="http://schemas.microsoft.com/sharepoint/v3/contenttype/forms"/>
  </ds:schemaRefs>
</ds:datastoreItem>
</file>

<file path=customXml/itemProps3.xml><?xml version="1.0" encoding="utf-8"?>
<ds:datastoreItem xmlns:ds="http://schemas.openxmlformats.org/officeDocument/2006/customXml" ds:itemID="{F918AA99-0A9C-4600-B5B5-8E65993226B7}">
  <ds:schemaRefs>
    <ds:schemaRef ds:uri="http://www.w3.org/XML/1998/namespace"/>
    <ds:schemaRef ds:uri="ea9bc2f9-bd01-4619-8a6f-f8928ebdc2a7"/>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95c80ef7-7d95-4949-a49e-1ae9e4ea235f"/>
    <ds:schemaRef ds:uri="a43edb72-91e3-4fb6-b8ed-de5a4fad926a"/>
    <ds:schemaRef ds:uri="853a1572-5ac1-4840-b8c3-3e1ce30b3b18"/>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463</TotalTime>
  <Words>2450</Words>
  <Application>Microsoft Office PowerPoint</Application>
  <PresentationFormat>Widescreen</PresentationFormat>
  <Paragraphs>233</Paragraphs>
  <Slides>16</Slides>
  <Notes>15</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16</vt:i4>
      </vt:variant>
    </vt:vector>
  </HeadingPairs>
  <TitlesOfParts>
    <vt:vector size="29" baseType="lpstr">
      <vt:lpstr>Arial</vt:lpstr>
      <vt:lpstr>Calibri</vt:lpstr>
      <vt:lpstr>moderat</vt:lpstr>
      <vt:lpstr>Roboto</vt:lpstr>
      <vt:lpstr>Söhne</vt:lpstr>
      <vt:lpstr>Wingdings</vt:lpstr>
      <vt:lpstr>Font and logo master</vt:lpstr>
      <vt:lpstr>Font master without logo</vt:lpstr>
      <vt:lpstr>1_Font and logo master</vt:lpstr>
      <vt:lpstr>2_Font and logo master</vt:lpstr>
      <vt:lpstr>26_Font and logo master</vt:lpstr>
      <vt:lpstr>23_Font and logo master</vt:lpstr>
      <vt:lpstr>Logo Lower-Left | with Side Bar</vt:lpstr>
      <vt:lpstr>BridgeAI Innovation Exchange – Empowering AI Innovation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Innovate UK Corporate slide deck (2021)</dc:title>
  <dc:creator>Philip Millard</dc:creator>
  <cp:lastModifiedBy>Emmanuel Ewah - Innovate UK UKRI</cp:lastModifiedBy>
  <cp:revision>7</cp:revision>
  <cp:lastPrinted>2020-02-05T13:35:00Z</cp:lastPrinted>
  <dcterms:created xsi:type="dcterms:W3CDTF">2019-09-17T08:04:08Z</dcterms:created>
  <dcterms:modified xsi:type="dcterms:W3CDTF">2025-01-20T09:56:08Z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0x010100B18C85AC5B90864F8B9D92FB1F5BBD23</vt:lpwstr>
  </property>
  <property fmtid="{D5CDD505-2E9C-101B-9397-08002B2CF9AE}" pid="3" name="MediaServiceImageTags">
    <vt:lpwstr/>
  </property>
</Properties>
</file>